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8" r:id="rId3"/>
    <p:sldId id="303" r:id="rId4"/>
    <p:sldId id="302" r:id="rId5"/>
    <p:sldId id="304" r:id="rId6"/>
    <p:sldId id="305" r:id="rId7"/>
    <p:sldId id="306" r:id="rId8"/>
    <p:sldId id="307" r:id="rId9"/>
    <p:sldId id="309" r:id="rId10"/>
    <p:sldId id="311" r:id="rId11"/>
    <p:sldId id="312" r:id="rId12"/>
    <p:sldId id="314" r:id="rId13"/>
    <p:sldId id="315" r:id="rId14"/>
    <p:sldId id="317" r:id="rId15"/>
    <p:sldId id="316" r:id="rId16"/>
    <p:sldId id="321" r:id="rId17"/>
    <p:sldId id="322" r:id="rId18"/>
    <p:sldId id="323" r:id="rId19"/>
    <p:sldId id="324" r:id="rId20"/>
    <p:sldId id="325" r:id="rId21"/>
    <p:sldId id="327" r:id="rId22"/>
    <p:sldId id="328" r:id="rId23"/>
    <p:sldId id="329" r:id="rId24"/>
    <p:sldId id="330" r:id="rId25"/>
    <p:sldId id="331" r:id="rId26"/>
    <p:sldId id="332" r:id="rId27"/>
    <p:sldId id="27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14"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4FA01A-8A88-4DBD-8E3A-303EF47A69D5}" type="datetimeFigureOut">
              <a:rPr lang="en-US" smtClean="0"/>
              <a:pPr/>
              <a:t>11/12/2020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C6D306-D67A-444C-81C3-E2F807011B1A}" type="slidenum">
              <a:rPr lang="en-US" smtClean="0"/>
              <a:pPr/>
              <a:t>‹#›</a:t>
            </a:fld>
            <a:endParaRPr lang="en-US"/>
          </a:p>
        </p:txBody>
      </p:sp>
    </p:spTree>
    <p:extLst>
      <p:ext uri="{BB962C8B-B14F-4D97-AF65-F5344CB8AC3E}">
        <p14:creationId xmlns:p14="http://schemas.microsoft.com/office/powerpoint/2010/main" val="1623419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F38BB94-5194-447A-B52B-2FB1969F3D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8BB94-5194-447A-B52B-2FB1969F3D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8BB94-5194-447A-B52B-2FB1969F3D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8BB94-5194-447A-B52B-2FB1969F3D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8BB94-5194-447A-B52B-2FB1969F3D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38BB94-5194-447A-B52B-2FB1969F3D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38BB94-5194-447A-B52B-2FB1969F3D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38BB94-5194-447A-B52B-2FB1969F3D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38BB94-5194-447A-B52B-2FB1969F3D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38BB94-5194-447A-B52B-2FB1969F3D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F53C3D6-58B8-4114-BB84-4FA33294B320}" type="datetimeFigureOut">
              <a:rPr lang="en-US" smtClean="0"/>
              <a:pPr/>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EF38BB94-5194-447A-B52B-2FB1969F3D78}"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53C3D6-58B8-4114-BB84-4FA33294B320}" type="datetimeFigureOut">
              <a:rPr lang="en-US" smtClean="0"/>
              <a:pPr/>
              <a:t>11/12/2020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38BB94-5194-447A-B52B-2FB1969F3D78}"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0.xml"/><Relationship Id="rId7" Type="http://schemas.openxmlformats.org/officeDocument/2006/relationships/slide" Target="slide21.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14.xml"/><Relationship Id="rId4" Type="http://schemas.openxmlformats.org/officeDocument/2006/relationships/slide" Target="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BRIDGE FEDERATION OF INDIA</a:t>
            </a:r>
            <a:endParaRPr lang="en-US" dirty="0"/>
          </a:p>
        </p:txBody>
      </p:sp>
      <p:sp>
        <p:nvSpPr>
          <p:cNvPr id="3" name="Subtitle 2"/>
          <p:cNvSpPr>
            <a:spLocks noGrp="1"/>
          </p:cNvSpPr>
          <p:nvPr>
            <p:ph type="subTitle" idx="1"/>
          </p:nvPr>
        </p:nvSpPr>
        <p:spPr/>
        <p:txBody>
          <a:bodyPr/>
          <a:lstStyle/>
          <a:p>
            <a:r>
              <a:rPr lang="en-US" dirty="0"/>
              <a:t>ACTC 2020-21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Foreign Training Camp (Sr.)</a:t>
            </a:r>
          </a:p>
        </p:txBody>
      </p:sp>
      <p:graphicFrame>
        <p:nvGraphicFramePr>
          <p:cNvPr id="4" name="Table 4">
            <a:extLst>
              <a:ext uri="{FF2B5EF4-FFF2-40B4-BE49-F238E27FC236}">
                <a16:creationId xmlns:a16="http://schemas.microsoft.com/office/drawing/2014/main" id="{6D7BD0FD-E2EF-4999-92BA-04432DCED3DD}"/>
              </a:ext>
            </a:extLst>
          </p:cNvPr>
          <p:cNvGraphicFramePr>
            <a:graphicFrameLocks/>
          </p:cNvGraphicFramePr>
          <p:nvPr>
            <p:extLst>
              <p:ext uri="{D42A27DB-BD31-4B8C-83A1-F6EECF244321}">
                <p14:modId xmlns:p14="http://schemas.microsoft.com/office/powerpoint/2010/main" val="51707453"/>
              </p:ext>
            </p:extLst>
          </p:nvPr>
        </p:nvGraphicFramePr>
        <p:xfrm>
          <a:off x="304800" y="1752600"/>
          <a:ext cx="11658602" cy="4975222"/>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672310038"/>
                    </a:ext>
                  </a:extLst>
                </a:gridCol>
                <a:gridCol w="977900">
                  <a:extLst>
                    <a:ext uri="{9D8B030D-6E8A-4147-A177-3AD203B41FA5}">
                      <a16:colId xmlns:a16="http://schemas.microsoft.com/office/drawing/2014/main" val="595619547"/>
                    </a:ext>
                  </a:extLst>
                </a:gridCol>
                <a:gridCol w="977900">
                  <a:extLst>
                    <a:ext uri="{9D8B030D-6E8A-4147-A177-3AD203B41FA5}">
                      <a16:colId xmlns:a16="http://schemas.microsoft.com/office/drawing/2014/main" val="1378314690"/>
                    </a:ext>
                  </a:extLst>
                </a:gridCol>
                <a:gridCol w="977900">
                  <a:extLst>
                    <a:ext uri="{9D8B030D-6E8A-4147-A177-3AD203B41FA5}">
                      <a16:colId xmlns:a16="http://schemas.microsoft.com/office/drawing/2014/main" val="2030358497"/>
                    </a:ext>
                  </a:extLst>
                </a:gridCol>
                <a:gridCol w="977900">
                  <a:extLst>
                    <a:ext uri="{9D8B030D-6E8A-4147-A177-3AD203B41FA5}">
                      <a16:colId xmlns:a16="http://schemas.microsoft.com/office/drawing/2014/main" val="222871392"/>
                    </a:ext>
                  </a:extLst>
                </a:gridCol>
                <a:gridCol w="977900">
                  <a:extLst>
                    <a:ext uri="{9D8B030D-6E8A-4147-A177-3AD203B41FA5}">
                      <a16:colId xmlns:a16="http://schemas.microsoft.com/office/drawing/2014/main" val="3517106569"/>
                    </a:ext>
                  </a:extLst>
                </a:gridCol>
                <a:gridCol w="977900">
                  <a:extLst>
                    <a:ext uri="{9D8B030D-6E8A-4147-A177-3AD203B41FA5}">
                      <a16:colId xmlns:a16="http://schemas.microsoft.com/office/drawing/2014/main" val="1281285093"/>
                    </a:ext>
                  </a:extLst>
                </a:gridCol>
                <a:gridCol w="762000">
                  <a:extLst>
                    <a:ext uri="{9D8B030D-6E8A-4147-A177-3AD203B41FA5}">
                      <a16:colId xmlns:a16="http://schemas.microsoft.com/office/drawing/2014/main" val="3487219294"/>
                    </a:ext>
                  </a:extLst>
                </a:gridCol>
                <a:gridCol w="1219200">
                  <a:extLst>
                    <a:ext uri="{9D8B030D-6E8A-4147-A177-3AD203B41FA5}">
                      <a16:colId xmlns:a16="http://schemas.microsoft.com/office/drawing/2014/main" val="3331686637"/>
                    </a:ext>
                  </a:extLst>
                </a:gridCol>
                <a:gridCol w="1295402">
                  <a:extLst>
                    <a:ext uri="{9D8B030D-6E8A-4147-A177-3AD203B41FA5}">
                      <a16:colId xmlns:a16="http://schemas.microsoft.com/office/drawing/2014/main" val="2822379829"/>
                    </a:ext>
                  </a:extLst>
                </a:gridCol>
              </a:tblGrid>
              <a:tr h="495300">
                <a:tc rowSpan="2">
                  <a:txBody>
                    <a:bodyPr/>
                    <a:lstStyle/>
                    <a:p>
                      <a:pPr algn="ctr" rtl="0" fontAlgn="ctr"/>
                      <a:r>
                        <a:rPr lang="en-IN" sz="1400" b="1" dirty="0">
                          <a:solidFill>
                            <a:schemeClr val="bg1"/>
                          </a:solidFill>
                          <a:effectLst/>
                          <a:latin typeface="+mn-lt"/>
                        </a:rPr>
                        <a:t>Purpose of Coaching Camp</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4">
                  <a:txBody>
                    <a:bodyPr/>
                    <a:lstStyle/>
                    <a:p>
                      <a:pPr algn="ctr"/>
                      <a:r>
                        <a:rPr lang="en-US" sz="1400" b="1" dirty="0">
                          <a:solidFill>
                            <a:schemeClr val="bg1"/>
                          </a:solidFill>
                          <a:latin typeface="+mn-lt"/>
                        </a:rPr>
                        <a:t>Composition of Participants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r>
                        <a:rPr lang="en-US" sz="1400" b="1" dirty="0"/>
                        <a:t>Participation</a:t>
                      </a:r>
                      <a:endParaRPr lang="en-IN" sz="1400" b="1" dirty="0">
                        <a:latin typeface="Segoe"/>
                      </a:endParaRPr>
                    </a:p>
                  </a:txBody>
                  <a:tcPr marL="90803" marR="90803" marT="45401" marB="45401" anchor="ctr"/>
                </a:tc>
                <a:tc hMerge="1">
                  <a:txBody>
                    <a:bodyPr/>
                    <a:lstStyle/>
                    <a:p>
                      <a:pPr algn="ctr"/>
                      <a:r>
                        <a:rPr lang="en-US" sz="1400" b="1" dirty="0"/>
                        <a:t>Top 8</a:t>
                      </a:r>
                      <a:endParaRPr lang="en-IN" sz="1400" b="1" dirty="0">
                        <a:latin typeface="Segoe"/>
                      </a:endParaRPr>
                    </a:p>
                  </a:txBody>
                  <a:tcPr marL="90803" marR="90803" marT="45401" marB="45401" anchor="ctr"/>
                </a:tc>
                <a:tc hMerge="1">
                  <a:txBody>
                    <a:bodyPr/>
                    <a:lstStyle/>
                    <a:p>
                      <a:pPr algn="ctr"/>
                      <a:r>
                        <a:rPr lang="en-US" sz="1400" b="1" dirty="0"/>
                        <a:t>Medals</a:t>
                      </a:r>
                      <a:endParaRPr lang="en-IN" sz="1400" b="1" dirty="0">
                        <a:latin typeface="Segoe"/>
                      </a:endParaRPr>
                    </a:p>
                  </a:txBody>
                  <a:tcPr marL="90803" marR="90803" marT="45401" marB="45401" anchor="ctr"/>
                </a:tc>
                <a:tc gridSpan="2">
                  <a:txBody>
                    <a:bodyPr/>
                    <a:lstStyle/>
                    <a:p>
                      <a:pPr algn="ctr"/>
                      <a:r>
                        <a:rPr lang="en-US" sz="1400" b="1" dirty="0">
                          <a:solidFill>
                            <a:schemeClr val="bg1"/>
                          </a:solidFill>
                          <a:latin typeface="+mn-lt"/>
                        </a:rPr>
                        <a:t>Period</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400" b="1" dirty="0">
                        <a:latin typeface="Segoe"/>
                      </a:endParaRPr>
                    </a:p>
                  </a:txBody>
                  <a:tcPr marL="90803" marR="90803" marT="45401" marB="45401" anchor="ct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Total </a:t>
                      </a:r>
                    </a:p>
                    <a:p>
                      <a:pPr algn="ctr" rtl="0" fontAlgn="ctr"/>
                      <a:r>
                        <a:rPr lang="en-IN" sz="1400" b="1" dirty="0">
                          <a:solidFill>
                            <a:schemeClr val="bg1"/>
                          </a:solidFill>
                          <a:effectLst/>
                          <a:latin typeface="+mn-lt"/>
                        </a:rPr>
                        <a:t>Days</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Venue</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Estimated Expenditure</a:t>
                      </a:r>
                      <a:br>
                        <a:rPr lang="en-IN" sz="1400" b="1" dirty="0">
                          <a:solidFill>
                            <a:schemeClr val="bg1"/>
                          </a:solidFill>
                          <a:effectLst/>
                          <a:latin typeface="+mn-lt"/>
                        </a:rPr>
                      </a:br>
                      <a:r>
                        <a:rPr lang="en-IN" sz="1400" b="1" dirty="0">
                          <a:solidFill>
                            <a:schemeClr val="bg1"/>
                          </a:solidFill>
                          <a:effectLst/>
                          <a:latin typeface="+mn-lt"/>
                        </a:rPr>
                        <a:t>(in INR)</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5300">
                <a:tc vMerge="1">
                  <a:txBody>
                    <a:bodyPr/>
                    <a:lstStyle/>
                    <a:p>
                      <a:pPr algn="ctr"/>
                      <a:endParaRPr lang="en-IN" sz="1400" b="1" dirty="0">
                        <a:solidFill>
                          <a:schemeClr val="bg1"/>
                        </a:solidFill>
                        <a:latin typeface="Segoe"/>
                      </a:endParaRPr>
                    </a:p>
                  </a:txBody>
                  <a:tcPr marL="90803" marR="90803" marT="45401" marB="45401" anchor="ctr">
                    <a:solidFill>
                      <a:schemeClr val="accent1"/>
                    </a:solidFill>
                  </a:tcPr>
                </a:tc>
                <a:tc>
                  <a:txBody>
                    <a:bodyPr/>
                    <a:lstStyle/>
                    <a:p>
                      <a:pPr algn="ctr"/>
                      <a:r>
                        <a:rPr lang="en-US" sz="1400" b="1" dirty="0">
                          <a:solidFill>
                            <a:schemeClr val="bg1"/>
                          </a:solidFill>
                          <a:latin typeface="+mn-lt"/>
                        </a:rPr>
                        <a:t>Players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HPD</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Coaches</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Support Staff</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From</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To</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1078896943"/>
                  </a:ext>
                </a:extLst>
              </a:tr>
              <a:tr h="4953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mn-lt"/>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5300">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45771395"/>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89508026"/>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2530037"/>
                  </a:ext>
                </a:extLst>
              </a:tr>
              <a:tr h="495300">
                <a:tc gridSpan="9">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568462924"/>
                  </a:ext>
                </a:extLst>
              </a:tr>
            </a:tbl>
          </a:graphicData>
        </a:graphic>
      </p:graphicFrame>
    </p:spTree>
    <p:extLst>
      <p:ext uri="{BB962C8B-B14F-4D97-AF65-F5344CB8AC3E}">
        <p14:creationId xmlns:p14="http://schemas.microsoft.com/office/powerpoint/2010/main" val="3370065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International Competition (Sr.)</a:t>
            </a:r>
          </a:p>
        </p:txBody>
      </p:sp>
      <p:graphicFrame>
        <p:nvGraphicFramePr>
          <p:cNvPr id="4" name="Table 4">
            <a:extLst>
              <a:ext uri="{FF2B5EF4-FFF2-40B4-BE49-F238E27FC236}">
                <a16:creationId xmlns:a16="http://schemas.microsoft.com/office/drawing/2014/main" id="{6D7BD0FD-E2EF-4999-92BA-04432DCED3DD}"/>
              </a:ext>
            </a:extLst>
          </p:cNvPr>
          <p:cNvGraphicFramePr>
            <a:graphicFrameLocks/>
          </p:cNvGraphicFramePr>
          <p:nvPr>
            <p:extLst>
              <p:ext uri="{D42A27DB-BD31-4B8C-83A1-F6EECF244321}">
                <p14:modId xmlns:p14="http://schemas.microsoft.com/office/powerpoint/2010/main" val="2287674842"/>
              </p:ext>
            </p:extLst>
          </p:nvPr>
        </p:nvGraphicFramePr>
        <p:xfrm>
          <a:off x="304800" y="1752600"/>
          <a:ext cx="11658602" cy="4975222"/>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672310038"/>
                    </a:ext>
                  </a:extLst>
                </a:gridCol>
                <a:gridCol w="977900">
                  <a:extLst>
                    <a:ext uri="{9D8B030D-6E8A-4147-A177-3AD203B41FA5}">
                      <a16:colId xmlns:a16="http://schemas.microsoft.com/office/drawing/2014/main" val="595619547"/>
                    </a:ext>
                  </a:extLst>
                </a:gridCol>
                <a:gridCol w="977900">
                  <a:extLst>
                    <a:ext uri="{9D8B030D-6E8A-4147-A177-3AD203B41FA5}">
                      <a16:colId xmlns:a16="http://schemas.microsoft.com/office/drawing/2014/main" val="1378314690"/>
                    </a:ext>
                  </a:extLst>
                </a:gridCol>
                <a:gridCol w="977900">
                  <a:extLst>
                    <a:ext uri="{9D8B030D-6E8A-4147-A177-3AD203B41FA5}">
                      <a16:colId xmlns:a16="http://schemas.microsoft.com/office/drawing/2014/main" val="2030358497"/>
                    </a:ext>
                  </a:extLst>
                </a:gridCol>
                <a:gridCol w="977900">
                  <a:extLst>
                    <a:ext uri="{9D8B030D-6E8A-4147-A177-3AD203B41FA5}">
                      <a16:colId xmlns:a16="http://schemas.microsoft.com/office/drawing/2014/main" val="222871392"/>
                    </a:ext>
                  </a:extLst>
                </a:gridCol>
                <a:gridCol w="977900">
                  <a:extLst>
                    <a:ext uri="{9D8B030D-6E8A-4147-A177-3AD203B41FA5}">
                      <a16:colId xmlns:a16="http://schemas.microsoft.com/office/drawing/2014/main" val="3517106569"/>
                    </a:ext>
                  </a:extLst>
                </a:gridCol>
                <a:gridCol w="977900">
                  <a:extLst>
                    <a:ext uri="{9D8B030D-6E8A-4147-A177-3AD203B41FA5}">
                      <a16:colId xmlns:a16="http://schemas.microsoft.com/office/drawing/2014/main" val="1281285093"/>
                    </a:ext>
                  </a:extLst>
                </a:gridCol>
                <a:gridCol w="762000">
                  <a:extLst>
                    <a:ext uri="{9D8B030D-6E8A-4147-A177-3AD203B41FA5}">
                      <a16:colId xmlns:a16="http://schemas.microsoft.com/office/drawing/2014/main" val="3487219294"/>
                    </a:ext>
                  </a:extLst>
                </a:gridCol>
                <a:gridCol w="1219200">
                  <a:extLst>
                    <a:ext uri="{9D8B030D-6E8A-4147-A177-3AD203B41FA5}">
                      <a16:colId xmlns:a16="http://schemas.microsoft.com/office/drawing/2014/main" val="3331686637"/>
                    </a:ext>
                  </a:extLst>
                </a:gridCol>
                <a:gridCol w="1295402">
                  <a:extLst>
                    <a:ext uri="{9D8B030D-6E8A-4147-A177-3AD203B41FA5}">
                      <a16:colId xmlns:a16="http://schemas.microsoft.com/office/drawing/2014/main" val="2822379829"/>
                    </a:ext>
                  </a:extLst>
                </a:gridCol>
              </a:tblGrid>
              <a:tr h="495300">
                <a:tc rowSpan="2">
                  <a:txBody>
                    <a:bodyPr/>
                    <a:lstStyle/>
                    <a:p>
                      <a:pPr algn="ctr" rtl="0" fontAlgn="ctr"/>
                      <a:r>
                        <a:rPr lang="en-IN" sz="1400" b="1" dirty="0">
                          <a:solidFill>
                            <a:schemeClr val="bg1"/>
                          </a:solidFill>
                          <a:effectLst/>
                          <a:latin typeface="+mn-lt"/>
                        </a:rPr>
                        <a:t>Name &amp; Location of Competition</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4">
                  <a:txBody>
                    <a:bodyPr/>
                    <a:lstStyle/>
                    <a:p>
                      <a:pPr algn="ctr"/>
                      <a:r>
                        <a:rPr lang="en-US" sz="1400" b="1" dirty="0">
                          <a:solidFill>
                            <a:schemeClr val="bg1"/>
                          </a:solidFill>
                          <a:latin typeface="+mn-lt"/>
                        </a:rPr>
                        <a:t>Composition of Participants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r>
                        <a:rPr lang="en-US" sz="1400" b="1" dirty="0"/>
                        <a:t>Participation</a:t>
                      </a:r>
                      <a:endParaRPr lang="en-IN" sz="1400" b="1" dirty="0">
                        <a:latin typeface="Segoe"/>
                      </a:endParaRPr>
                    </a:p>
                  </a:txBody>
                  <a:tcPr marL="90803" marR="90803" marT="45401" marB="45401" anchor="ctr"/>
                </a:tc>
                <a:tc hMerge="1">
                  <a:txBody>
                    <a:bodyPr/>
                    <a:lstStyle/>
                    <a:p>
                      <a:pPr algn="ctr"/>
                      <a:r>
                        <a:rPr lang="en-US" sz="1400" b="1" dirty="0"/>
                        <a:t>Top 8</a:t>
                      </a:r>
                      <a:endParaRPr lang="en-IN" sz="1400" b="1" dirty="0">
                        <a:latin typeface="Segoe"/>
                      </a:endParaRPr>
                    </a:p>
                  </a:txBody>
                  <a:tcPr marL="90803" marR="90803" marT="45401" marB="45401" anchor="ctr"/>
                </a:tc>
                <a:tc hMerge="1">
                  <a:txBody>
                    <a:bodyPr/>
                    <a:lstStyle/>
                    <a:p>
                      <a:pPr algn="ctr"/>
                      <a:r>
                        <a:rPr lang="en-US" sz="1400" b="1" dirty="0"/>
                        <a:t>Medals</a:t>
                      </a:r>
                      <a:endParaRPr lang="en-IN" sz="1400" b="1" dirty="0">
                        <a:latin typeface="Segoe"/>
                      </a:endParaRPr>
                    </a:p>
                  </a:txBody>
                  <a:tcPr marL="90803" marR="90803" marT="45401" marB="45401" anchor="ctr"/>
                </a:tc>
                <a:tc gridSpan="2">
                  <a:txBody>
                    <a:bodyPr/>
                    <a:lstStyle/>
                    <a:p>
                      <a:pPr algn="ctr"/>
                      <a:r>
                        <a:rPr lang="en-US" sz="1400" b="1" dirty="0">
                          <a:solidFill>
                            <a:schemeClr val="bg1"/>
                          </a:solidFill>
                          <a:latin typeface="+mn-lt"/>
                        </a:rPr>
                        <a:t>Period</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400" b="1" dirty="0">
                        <a:latin typeface="Segoe"/>
                      </a:endParaRPr>
                    </a:p>
                  </a:txBody>
                  <a:tcPr marL="90803" marR="90803" marT="45401" marB="45401" anchor="ct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Total </a:t>
                      </a:r>
                    </a:p>
                    <a:p>
                      <a:pPr algn="ctr" rtl="0" fontAlgn="ctr"/>
                      <a:r>
                        <a:rPr lang="en-IN" sz="1400" b="1" dirty="0">
                          <a:solidFill>
                            <a:schemeClr val="bg1"/>
                          </a:solidFill>
                          <a:effectLst/>
                          <a:latin typeface="+mn-lt"/>
                        </a:rPr>
                        <a:t>Days</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Status of Competition</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Estimated Expenditure</a:t>
                      </a:r>
                      <a:br>
                        <a:rPr lang="en-IN" sz="1400" b="1" dirty="0">
                          <a:solidFill>
                            <a:schemeClr val="bg1"/>
                          </a:solidFill>
                          <a:effectLst/>
                          <a:latin typeface="+mn-lt"/>
                        </a:rPr>
                      </a:br>
                      <a:r>
                        <a:rPr lang="en-IN" sz="1400" b="1" dirty="0">
                          <a:solidFill>
                            <a:schemeClr val="bg1"/>
                          </a:solidFill>
                          <a:effectLst/>
                          <a:latin typeface="+mn-lt"/>
                        </a:rPr>
                        <a:t>(in INR)</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5300">
                <a:tc vMerge="1">
                  <a:txBody>
                    <a:bodyPr/>
                    <a:lstStyle/>
                    <a:p>
                      <a:pPr algn="ctr"/>
                      <a:endParaRPr lang="en-IN" sz="1400" b="1" dirty="0">
                        <a:solidFill>
                          <a:schemeClr val="bg1"/>
                        </a:solidFill>
                        <a:latin typeface="Segoe"/>
                      </a:endParaRPr>
                    </a:p>
                  </a:txBody>
                  <a:tcPr marL="90803" marR="90803" marT="45401" marB="45401" anchor="ctr">
                    <a:solidFill>
                      <a:schemeClr val="accent1"/>
                    </a:solidFill>
                  </a:tcPr>
                </a:tc>
                <a:tc>
                  <a:txBody>
                    <a:bodyPr/>
                    <a:lstStyle/>
                    <a:p>
                      <a:pPr algn="ctr"/>
                      <a:r>
                        <a:rPr lang="en-US" sz="1400" b="1" dirty="0">
                          <a:solidFill>
                            <a:schemeClr val="bg1"/>
                          </a:solidFill>
                          <a:latin typeface="+mn-lt"/>
                        </a:rPr>
                        <a:t>Players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HPD</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Coaches</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Support Staff</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From</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To</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1078896943"/>
                  </a:ext>
                </a:extLst>
              </a:tr>
              <a:tr h="4953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mn-lt"/>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5300">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45771395"/>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89508026"/>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2530037"/>
                  </a:ext>
                </a:extLst>
              </a:tr>
              <a:tr h="495300">
                <a:tc gridSpan="9">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568462924"/>
                  </a:ext>
                </a:extLst>
              </a:tr>
            </a:tbl>
          </a:graphicData>
        </a:graphic>
      </p:graphicFrame>
    </p:spTree>
    <p:extLst>
      <p:ext uri="{BB962C8B-B14F-4D97-AF65-F5344CB8AC3E}">
        <p14:creationId xmlns:p14="http://schemas.microsoft.com/office/powerpoint/2010/main" val="3658565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Foreign Training Camp (Jr.)</a:t>
            </a:r>
          </a:p>
        </p:txBody>
      </p:sp>
      <p:graphicFrame>
        <p:nvGraphicFramePr>
          <p:cNvPr id="4" name="Table 4">
            <a:extLst>
              <a:ext uri="{FF2B5EF4-FFF2-40B4-BE49-F238E27FC236}">
                <a16:creationId xmlns:a16="http://schemas.microsoft.com/office/drawing/2014/main" id="{6D7BD0FD-E2EF-4999-92BA-04432DCED3DD}"/>
              </a:ext>
            </a:extLst>
          </p:cNvPr>
          <p:cNvGraphicFramePr>
            <a:graphicFrameLocks/>
          </p:cNvGraphicFramePr>
          <p:nvPr>
            <p:extLst>
              <p:ext uri="{D42A27DB-BD31-4B8C-83A1-F6EECF244321}">
                <p14:modId xmlns:p14="http://schemas.microsoft.com/office/powerpoint/2010/main" val="3977625967"/>
              </p:ext>
            </p:extLst>
          </p:nvPr>
        </p:nvGraphicFramePr>
        <p:xfrm>
          <a:off x="304800" y="1752600"/>
          <a:ext cx="11658602" cy="4975222"/>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672310038"/>
                    </a:ext>
                  </a:extLst>
                </a:gridCol>
                <a:gridCol w="977900">
                  <a:extLst>
                    <a:ext uri="{9D8B030D-6E8A-4147-A177-3AD203B41FA5}">
                      <a16:colId xmlns:a16="http://schemas.microsoft.com/office/drawing/2014/main" val="595619547"/>
                    </a:ext>
                  </a:extLst>
                </a:gridCol>
                <a:gridCol w="977900">
                  <a:extLst>
                    <a:ext uri="{9D8B030D-6E8A-4147-A177-3AD203B41FA5}">
                      <a16:colId xmlns:a16="http://schemas.microsoft.com/office/drawing/2014/main" val="1378314690"/>
                    </a:ext>
                  </a:extLst>
                </a:gridCol>
                <a:gridCol w="977900">
                  <a:extLst>
                    <a:ext uri="{9D8B030D-6E8A-4147-A177-3AD203B41FA5}">
                      <a16:colId xmlns:a16="http://schemas.microsoft.com/office/drawing/2014/main" val="2030358497"/>
                    </a:ext>
                  </a:extLst>
                </a:gridCol>
                <a:gridCol w="977900">
                  <a:extLst>
                    <a:ext uri="{9D8B030D-6E8A-4147-A177-3AD203B41FA5}">
                      <a16:colId xmlns:a16="http://schemas.microsoft.com/office/drawing/2014/main" val="222871392"/>
                    </a:ext>
                  </a:extLst>
                </a:gridCol>
                <a:gridCol w="977900">
                  <a:extLst>
                    <a:ext uri="{9D8B030D-6E8A-4147-A177-3AD203B41FA5}">
                      <a16:colId xmlns:a16="http://schemas.microsoft.com/office/drawing/2014/main" val="3517106569"/>
                    </a:ext>
                  </a:extLst>
                </a:gridCol>
                <a:gridCol w="977900">
                  <a:extLst>
                    <a:ext uri="{9D8B030D-6E8A-4147-A177-3AD203B41FA5}">
                      <a16:colId xmlns:a16="http://schemas.microsoft.com/office/drawing/2014/main" val="1281285093"/>
                    </a:ext>
                  </a:extLst>
                </a:gridCol>
                <a:gridCol w="762000">
                  <a:extLst>
                    <a:ext uri="{9D8B030D-6E8A-4147-A177-3AD203B41FA5}">
                      <a16:colId xmlns:a16="http://schemas.microsoft.com/office/drawing/2014/main" val="3487219294"/>
                    </a:ext>
                  </a:extLst>
                </a:gridCol>
                <a:gridCol w="1219200">
                  <a:extLst>
                    <a:ext uri="{9D8B030D-6E8A-4147-A177-3AD203B41FA5}">
                      <a16:colId xmlns:a16="http://schemas.microsoft.com/office/drawing/2014/main" val="3331686637"/>
                    </a:ext>
                  </a:extLst>
                </a:gridCol>
                <a:gridCol w="1295402">
                  <a:extLst>
                    <a:ext uri="{9D8B030D-6E8A-4147-A177-3AD203B41FA5}">
                      <a16:colId xmlns:a16="http://schemas.microsoft.com/office/drawing/2014/main" val="2822379829"/>
                    </a:ext>
                  </a:extLst>
                </a:gridCol>
              </a:tblGrid>
              <a:tr h="495300">
                <a:tc rowSpan="2">
                  <a:txBody>
                    <a:bodyPr/>
                    <a:lstStyle/>
                    <a:p>
                      <a:pPr algn="ctr" rtl="0" fontAlgn="ctr"/>
                      <a:r>
                        <a:rPr lang="en-IN" sz="1400" b="1" dirty="0">
                          <a:solidFill>
                            <a:schemeClr val="bg1"/>
                          </a:solidFill>
                          <a:effectLst/>
                          <a:latin typeface="+mn-lt"/>
                        </a:rPr>
                        <a:t>Purpose of Coaching Camp</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4">
                  <a:txBody>
                    <a:bodyPr/>
                    <a:lstStyle/>
                    <a:p>
                      <a:pPr algn="ctr"/>
                      <a:r>
                        <a:rPr lang="en-US" sz="1400" b="1" dirty="0">
                          <a:solidFill>
                            <a:schemeClr val="bg1"/>
                          </a:solidFill>
                          <a:latin typeface="+mn-lt"/>
                        </a:rPr>
                        <a:t>Composition of Participants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r>
                        <a:rPr lang="en-US" sz="1400" b="1" dirty="0"/>
                        <a:t>Participation</a:t>
                      </a:r>
                      <a:endParaRPr lang="en-IN" sz="1400" b="1" dirty="0">
                        <a:latin typeface="Segoe"/>
                      </a:endParaRPr>
                    </a:p>
                  </a:txBody>
                  <a:tcPr marL="90803" marR="90803" marT="45401" marB="45401" anchor="ctr"/>
                </a:tc>
                <a:tc hMerge="1">
                  <a:txBody>
                    <a:bodyPr/>
                    <a:lstStyle/>
                    <a:p>
                      <a:pPr algn="ctr"/>
                      <a:r>
                        <a:rPr lang="en-US" sz="1400" b="1" dirty="0"/>
                        <a:t>Top 8</a:t>
                      </a:r>
                      <a:endParaRPr lang="en-IN" sz="1400" b="1" dirty="0">
                        <a:latin typeface="Segoe"/>
                      </a:endParaRPr>
                    </a:p>
                  </a:txBody>
                  <a:tcPr marL="90803" marR="90803" marT="45401" marB="45401" anchor="ctr"/>
                </a:tc>
                <a:tc hMerge="1">
                  <a:txBody>
                    <a:bodyPr/>
                    <a:lstStyle/>
                    <a:p>
                      <a:pPr algn="ctr"/>
                      <a:r>
                        <a:rPr lang="en-US" sz="1400" b="1" dirty="0"/>
                        <a:t>Medals</a:t>
                      </a:r>
                      <a:endParaRPr lang="en-IN" sz="1400" b="1" dirty="0">
                        <a:latin typeface="Segoe"/>
                      </a:endParaRPr>
                    </a:p>
                  </a:txBody>
                  <a:tcPr marL="90803" marR="90803" marT="45401" marB="45401" anchor="ctr"/>
                </a:tc>
                <a:tc gridSpan="2">
                  <a:txBody>
                    <a:bodyPr/>
                    <a:lstStyle/>
                    <a:p>
                      <a:pPr algn="ctr"/>
                      <a:r>
                        <a:rPr lang="en-US" sz="1400" b="1" dirty="0">
                          <a:solidFill>
                            <a:schemeClr val="bg1"/>
                          </a:solidFill>
                          <a:latin typeface="+mn-lt"/>
                        </a:rPr>
                        <a:t>Period</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400" b="1" dirty="0">
                        <a:latin typeface="Segoe"/>
                      </a:endParaRPr>
                    </a:p>
                  </a:txBody>
                  <a:tcPr marL="90803" marR="90803" marT="45401" marB="45401" anchor="ct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Total </a:t>
                      </a:r>
                    </a:p>
                    <a:p>
                      <a:pPr algn="ctr" rtl="0" fontAlgn="ctr"/>
                      <a:r>
                        <a:rPr lang="en-IN" sz="1400" b="1" dirty="0">
                          <a:solidFill>
                            <a:schemeClr val="bg1"/>
                          </a:solidFill>
                          <a:effectLst/>
                          <a:latin typeface="+mn-lt"/>
                        </a:rPr>
                        <a:t>Days</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Venue</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Estimated Expenditure</a:t>
                      </a:r>
                      <a:br>
                        <a:rPr lang="en-IN" sz="1400" b="1" dirty="0">
                          <a:solidFill>
                            <a:schemeClr val="bg1"/>
                          </a:solidFill>
                          <a:effectLst/>
                          <a:latin typeface="+mn-lt"/>
                        </a:rPr>
                      </a:br>
                      <a:r>
                        <a:rPr lang="en-IN" sz="1400" b="1" dirty="0">
                          <a:solidFill>
                            <a:schemeClr val="bg1"/>
                          </a:solidFill>
                          <a:effectLst/>
                          <a:latin typeface="+mn-lt"/>
                        </a:rPr>
                        <a:t>(in INR)</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5300">
                <a:tc vMerge="1">
                  <a:txBody>
                    <a:bodyPr/>
                    <a:lstStyle/>
                    <a:p>
                      <a:pPr algn="ctr"/>
                      <a:endParaRPr lang="en-IN" sz="1400" b="1" dirty="0">
                        <a:solidFill>
                          <a:schemeClr val="bg1"/>
                        </a:solidFill>
                        <a:latin typeface="Segoe"/>
                      </a:endParaRPr>
                    </a:p>
                  </a:txBody>
                  <a:tcPr marL="90803" marR="90803" marT="45401" marB="45401" anchor="ctr">
                    <a:solidFill>
                      <a:schemeClr val="accent1"/>
                    </a:solidFill>
                  </a:tcPr>
                </a:tc>
                <a:tc>
                  <a:txBody>
                    <a:bodyPr/>
                    <a:lstStyle/>
                    <a:p>
                      <a:pPr algn="ctr"/>
                      <a:r>
                        <a:rPr lang="en-US" sz="1400" b="1" dirty="0">
                          <a:solidFill>
                            <a:schemeClr val="bg1"/>
                          </a:solidFill>
                          <a:latin typeface="+mn-lt"/>
                        </a:rPr>
                        <a:t>Players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HPD</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Coaches</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Support Staff</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From</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To</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1078896943"/>
                  </a:ext>
                </a:extLst>
              </a:tr>
              <a:tr h="4953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mn-lt"/>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5300">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45771395"/>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89508026"/>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2530037"/>
                  </a:ext>
                </a:extLst>
              </a:tr>
              <a:tr h="495300">
                <a:tc gridSpan="9">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568462924"/>
                  </a:ext>
                </a:extLst>
              </a:tr>
            </a:tbl>
          </a:graphicData>
        </a:graphic>
      </p:graphicFrame>
    </p:spTree>
    <p:extLst>
      <p:ext uri="{BB962C8B-B14F-4D97-AF65-F5344CB8AC3E}">
        <p14:creationId xmlns:p14="http://schemas.microsoft.com/office/powerpoint/2010/main" val="3957988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International Competition (Jr.)</a:t>
            </a:r>
          </a:p>
        </p:txBody>
      </p:sp>
      <p:graphicFrame>
        <p:nvGraphicFramePr>
          <p:cNvPr id="4" name="Table 4">
            <a:extLst>
              <a:ext uri="{FF2B5EF4-FFF2-40B4-BE49-F238E27FC236}">
                <a16:creationId xmlns:a16="http://schemas.microsoft.com/office/drawing/2014/main" id="{6D7BD0FD-E2EF-4999-92BA-04432DCED3DD}"/>
              </a:ext>
            </a:extLst>
          </p:cNvPr>
          <p:cNvGraphicFramePr>
            <a:graphicFrameLocks/>
          </p:cNvGraphicFramePr>
          <p:nvPr>
            <p:extLst>
              <p:ext uri="{D42A27DB-BD31-4B8C-83A1-F6EECF244321}">
                <p14:modId xmlns:p14="http://schemas.microsoft.com/office/powerpoint/2010/main" val="1478826432"/>
              </p:ext>
            </p:extLst>
          </p:nvPr>
        </p:nvGraphicFramePr>
        <p:xfrm>
          <a:off x="304800" y="1752600"/>
          <a:ext cx="11658602" cy="4975222"/>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672310038"/>
                    </a:ext>
                  </a:extLst>
                </a:gridCol>
                <a:gridCol w="977900">
                  <a:extLst>
                    <a:ext uri="{9D8B030D-6E8A-4147-A177-3AD203B41FA5}">
                      <a16:colId xmlns:a16="http://schemas.microsoft.com/office/drawing/2014/main" val="595619547"/>
                    </a:ext>
                  </a:extLst>
                </a:gridCol>
                <a:gridCol w="977900">
                  <a:extLst>
                    <a:ext uri="{9D8B030D-6E8A-4147-A177-3AD203B41FA5}">
                      <a16:colId xmlns:a16="http://schemas.microsoft.com/office/drawing/2014/main" val="1378314690"/>
                    </a:ext>
                  </a:extLst>
                </a:gridCol>
                <a:gridCol w="977900">
                  <a:extLst>
                    <a:ext uri="{9D8B030D-6E8A-4147-A177-3AD203B41FA5}">
                      <a16:colId xmlns:a16="http://schemas.microsoft.com/office/drawing/2014/main" val="2030358497"/>
                    </a:ext>
                  </a:extLst>
                </a:gridCol>
                <a:gridCol w="977900">
                  <a:extLst>
                    <a:ext uri="{9D8B030D-6E8A-4147-A177-3AD203B41FA5}">
                      <a16:colId xmlns:a16="http://schemas.microsoft.com/office/drawing/2014/main" val="222871392"/>
                    </a:ext>
                  </a:extLst>
                </a:gridCol>
                <a:gridCol w="977900">
                  <a:extLst>
                    <a:ext uri="{9D8B030D-6E8A-4147-A177-3AD203B41FA5}">
                      <a16:colId xmlns:a16="http://schemas.microsoft.com/office/drawing/2014/main" val="3517106569"/>
                    </a:ext>
                  </a:extLst>
                </a:gridCol>
                <a:gridCol w="977900">
                  <a:extLst>
                    <a:ext uri="{9D8B030D-6E8A-4147-A177-3AD203B41FA5}">
                      <a16:colId xmlns:a16="http://schemas.microsoft.com/office/drawing/2014/main" val="1281285093"/>
                    </a:ext>
                  </a:extLst>
                </a:gridCol>
                <a:gridCol w="762000">
                  <a:extLst>
                    <a:ext uri="{9D8B030D-6E8A-4147-A177-3AD203B41FA5}">
                      <a16:colId xmlns:a16="http://schemas.microsoft.com/office/drawing/2014/main" val="3487219294"/>
                    </a:ext>
                  </a:extLst>
                </a:gridCol>
                <a:gridCol w="1219200">
                  <a:extLst>
                    <a:ext uri="{9D8B030D-6E8A-4147-A177-3AD203B41FA5}">
                      <a16:colId xmlns:a16="http://schemas.microsoft.com/office/drawing/2014/main" val="3331686637"/>
                    </a:ext>
                  </a:extLst>
                </a:gridCol>
                <a:gridCol w="1295402">
                  <a:extLst>
                    <a:ext uri="{9D8B030D-6E8A-4147-A177-3AD203B41FA5}">
                      <a16:colId xmlns:a16="http://schemas.microsoft.com/office/drawing/2014/main" val="2822379829"/>
                    </a:ext>
                  </a:extLst>
                </a:gridCol>
              </a:tblGrid>
              <a:tr h="495300">
                <a:tc rowSpan="2">
                  <a:txBody>
                    <a:bodyPr/>
                    <a:lstStyle/>
                    <a:p>
                      <a:pPr algn="ctr" rtl="0" fontAlgn="ctr"/>
                      <a:r>
                        <a:rPr lang="en-IN" sz="1400" b="1" dirty="0">
                          <a:solidFill>
                            <a:schemeClr val="bg1"/>
                          </a:solidFill>
                          <a:effectLst/>
                          <a:latin typeface="+mn-lt"/>
                        </a:rPr>
                        <a:t>Name &amp; Location of Competition</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4">
                  <a:txBody>
                    <a:bodyPr/>
                    <a:lstStyle/>
                    <a:p>
                      <a:pPr algn="ctr"/>
                      <a:r>
                        <a:rPr lang="en-US" sz="1400" b="1" dirty="0">
                          <a:solidFill>
                            <a:schemeClr val="bg1"/>
                          </a:solidFill>
                          <a:latin typeface="+mn-lt"/>
                        </a:rPr>
                        <a:t>Composition of Participants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r>
                        <a:rPr lang="en-US" sz="1400" b="1" dirty="0"/>
                        <a:t>Participation</a:t>
                      </a:r>
                      <a:endParaRPr lang="en-IN" sz="1400" b="1" dirty="0">
                        <a:latin typeface="Segoe"/>
                      </a:endParaRPr>
                    </a:p>
                  </a:txBody>
                  <a:tcPr marL="90803" marR="90803" marT="45401" marB="45401" anchor="ctr"/>
                </a:tc>
                <a:tc hMerge="1">
                  <a:txBody>
                    <a:bodyPr/>
                    <a:lstStyle/>
                    <a:p>
                      <a:pPr algn="ctr"/>
                      <a:r>
                        <a:rPr lang="en-US" sz="1400" b="1" dirty="0"/>
                        <a:t>Top 8</a:t>
                      </a:r>
                      <a:endParaRPr lang="en-IN" sz="1400" b="1" dirty="0">
                        <a:latin typeface="Segoe"/>
                      </a:endParaRPr>
                    </a:p>
                  </a:txBody>
                  <a:tcPr marL="90803" marR="90803" marT="45401" marB="45401" anchor="ctr"/>
                </a:tc>
                <a:tc hMerge="1">
                  <a:txBody>
                    <a:bodyPr/>
                    <a:lstStyle/>
                    <a:p>
                      <a:pPr algn="ctr"/>
                      <a:r>
                        <a:rPr lang="en-US" sz="1400" b="1" dirty="0"/>
                        <a:t>Medals</a:t>
                      </a:r>
                      <a:endParaRPr lang="en-IN" sz="1400" b="1" dirty="0">
                        <a:latin typeface="Segoe"/>
                      </a:endParaRPr>
                    </a:p>
                  </a:txBody>
                  <a:tcPr marL="90803" marR="90803" marT="45401" marB="45401" anchor="ctr"/>
                </a:tc>
                <a:tc gridSpan="2">
                  <a:txBody>
                    <a:bodyPr/>
                    <a:lstStyle/>
                    <a:p>
                      <a:pPr algn="ctr"/>
                      <a:r>
                        <a:rPr lang="en-US" sz="1400" b="1" dirty="0">
                          <a:solidFill>
                            <a:schemeClr val="bg1"/>
                          </a:solidFill>
                          <a:latin typeface="+mn-lt"/>
                        </a:rPr>
                        <a:t>Period</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400" b="1" dirty="0">
                        <a:latin typeface="Segoe"/>
                      </a:endParaRPr>
                    </a:p>
                  </a:txBody>
                  <a:tcPr marL="90803" marR="90803" marT="45401" marB="45401" anchor="ct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Total </a:t>
                      </a:r>
                    </a:p>
                    <a:p>
                      <a:pPr algn="ctr" rtl="0" fontAlgn="ctr"/>
                      <a:r>
                        <a:rPr lang="en-IN" sz="1400" b="1" dirty="0">
                          <a:solidFill>
                            <a:schemeClr val="bg1"/>
                          </a:solidFill>
                          <a:effectLst/>
                          <a:latin typeface="+mn-lt"/>
                        </a:rPr>
                        <a:t>Days</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Status of Competition</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Estimated Expenditure</a:t>
                      </a:r>
                      <a:br>
                        <a:rPr lang="en-IN" sz="1400" b="1" dirty="0">
                          <a:solidFill>
                            <a:schemeClr val="bg1"/>
                          </a:solidFill>
                          <a:effectLst/>
                          <a:latin typeface="+mn-lt"/>
                        </a:rPr>
                      </a:br>
                      <a:r>
                        <a:rPr lang="en-IN" sz="1400" b="1" dirty="0">
                          <a:solidFill>
                            <a:schemeClr val="bg1"/>
                          </a:solidFill>
                          <a:effectLst/>
                          <a:latin typeface="+mn-lt"/>
                        </a:rPr>
                        <a:t>(in INR)</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5300">
                <a:tc vMerge="1">
                  <a:txBody>
                    <a:bodyPr/>
                    <a:lstStyle/>
                    <a:p>
                      <a:pPr algn="ctr"/>
                      <a:endParaRPr lang="en-IN" sz="1400" b="1" dirty="0">
                        <a:solidFill>
                          <a:schemeClr val="bg1"/>
                        </a:solidFill>
                        <a:latin typeface="Segoe"/>
                      </a:endParaRPr>
                    </a:p>
                  </a:txBody>
                  <a:tcPr marL="90803" marR="90803" marT="45401" marB="45401" anchor="ctr">
                    <a:solidFill>
                      <a:schemeClr val="accent1"/>
                    </a:solidFill>
                  </a:tcPr>
                </a:tc>
                <a:tc>
                  <a:txBody>
                    <a:bodyPr/>
                    <a:lstStyle/>
                    <a:p>
                      <a:pPr algn="ctr"/>
                      <a:r>
                        <a:rPr lang="en-US" sz="1400" b="1" dirty="0">
                          <a:solidFill>
                            <a:schemeClr val="bg1"/>
                          </a:solidFill>
                          <a:latin typeface="+mn-lt"/>
                        </a:rPr>
                        <a:t>Players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HPD</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Coaches</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Support Staff</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From</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To</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1078896943"/>
                  </a:ext>
                </a:extLst>
              </a:tr>
              <a:tr h="4953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mn-lt"/>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5300">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45771395"/>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89508026"/>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2530037"/>
                  </a:ext>
                </a:extLst>
              </a:tr>
              <a:tr h="495300">
                <a:tc gridSpan="9">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568462924"/>
                  </a:ext>
                </a:extLst>
              </a:tr>
            </a:tbl>
          </a:graphicData>
        </a:graphic>
      </p:graphicFrame>
    </p:spTree>
    <p:extLst>
      <p:ext uri="{BB962C8B-B14F-4D97-AF65-F5344CB8AC3E}">
        <p14:creationId xmlns:p14="http://schemas.microsoft.com/office/powerpoint/2010/main" val="1869857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4088"/>
            <a:ext cx="10801350" cy="896112"/>
          </a:xfrm>
        </p:spPr>
        <p:txBody>
          <a:bodyPr>
            <a:normAutofit fontScale="90000"/>
          </a:bodyPr>
          <a:lstStyle/>
          <a:p>
            <a:pPr algn="ctr"/>
            <a:r>
              <a:rPr lang="en-US" sz="4000" b="1" dirty="0"/>
              <a:t>Remuneration - Indian Coach &amp; Support Staff (Sr. Team)</a:t>
            </a:r>
          </a:p>
        </p:txBody>
      </p:sp>
      <p:graphicFrame>
        <p:nvGraphicFramePr>
          <p:cNvPr id="5" name="Table 4">
            <a:extLst>
              <a:ext uri="{FF2B5EF4-FFF2-40B4-BE49-F238E27FC236}">
                <a16:creationId xmlns:a16="http://schemas.microsoft.com/office/drawing/2014/main" id="{2CBFC9D2-771A-4F52-A5A9-B05044EFB124}"/>
              </a:ext>
            </a:extLst>
          </p:cNvPr>
          <p:cNvGraphicFramePr>
            <a:graphicFrameLocks/>
          </p:cNvGraphicFramePr>
          <p:nvPr>
            <p:extLst>
              <p:ext uri="{D42A27DB-BD31-4B8C-83A1-F6EECF244321}">
                <p14:modId xmlns:p14="http://schemas.microsoft.com/office/powerpoint/2010/main" val="1073970682"/>
              </p:ext>
            </p:extLst>
          </p:nvPr>
        </p:nvGraphicFramePr>
        <p:xfrm>
          <a:off x="695325" y="1676400"/>
          <a:ext cx="10801350" cy="5464169"/>
        </p:xfrm>
        <a:graphic>
          <a:graphicData uri="http://schemas.openxmlformats.org/drawingml/2006/table">
            <a:tbl>
              <a:tblPr firstRow="1" bandRow="1">
                <a:tableStyleId>{5C22544A-7EE6-4342-B048-85BDC9FD1C3A}</a:tableStyleId>
              </a:tblPr>
              <a:tblGrid>
                <a:gridCol w="4480851">
                  <a:extLst>
                    <a:ext uri="{9D8B030D-6E8A-4147-A177-3AD203B41FA5}">
                      <a16:colId xmlns:a16="http://schemas.microsoft.com/office/drawing/2014/main" val="2672310038"/>
                    </a:ext>
                  </a:extLst>
                </a:gridCol>
                <a:gridCol w="2106833">
                  <a:extLst>
                    <a:ext uri="{9D8B030D-6E8A-4147-A177-3AD203B41FA5}">
                      <a16:colId xmlns:a16="http://schemas.microsoft.com/office/drawing/2014/main" val="595619547"/>
                    </a:ext>
                  </a:extLst>
                </a:gridCol>
                <a:gridCol w="2106833">
                  <a:extLst>
                    <a:ext uri="{9D8B030D-6E8A-4147-A177-3AD203B41FA5}">
                      <a16:colId xmlns:a16="http://schemas.microsoft.com/office/drawing/2014/main" val="1378314690"/>
                    </a:ext>
                  </a:extLst>
                </a:gridCol>
                <a:gridCol w="2106833">
                  <a:extLst>
                    <a:ext uri="{9D8B030D-6E8A-4147-A177-3AD203B41FA5}">
                      <a16:colId xmlns:a16="http://schemas.microsoft.com/office/drawing/2014/main" val="2030358497"/>
                    </a:ext>
                  </a:extLst>
                </a:gridCol>
              </a:tblGrid>
              <a:tr h="493395">
                <a:tc>
                  <a:txBody>
                    <a:bodyPr/>
                    <a:lstStyle/>
                    <a:p>
                      <a:pPr algn="ctr"/>
                      <a:r>
                        <a:rPr lang="en-US" sz="1400" b="1" dirty="0"/>
                        <a:t>Designation</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400" b="1" dirty="0"/>
                        <a:t>Numbers reqd.</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400" b="1" dirty="0"/>
                        <a:t>Gross monthly salary</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400" b="1" dirty="0"/>
                        <a:t>Estimated Expenditure</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3395">
                <a:tc>
                  <a:txBody>
                    <a:bodyPr/>
                    <a:lstStyle/>
                    <a:p>
                      <a:pPr>
                        <a:spcAft>
                          <a:spcPts val="0"/>
                        </a:spcAft>
                      </a:pP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National Coaches </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(Preparation</a:t>
                      </a:r>
                      <a:r>
                        <a:rPr lang="en-US" sz="18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Asian Games 2022) – Online Coaching</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Segoe"/>
                        </a:rPr>
                        <a:t>4</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20000</a:t>
                      </a: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Jan</a:t>
                      </a:r>
                      <a:r>
                        <a:rPr lang="en-IN" sz="1400" kern="1200" baseline="0" dirty="0" smtClean="0">
                          <a:solidFill>
                            <a:schemeClr val="tx1"/>
                          </a:solidFill>
                          <a:latin typeface="Segoe"/>
                          <a:ea typeface="+mn-ea"/>
                          <a:cs typeface="+mn-cs"/>
                        </a:rPr>
                        <a:t> 2021 – March 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baseline="0" dirty="0" err="1" smtClean="0">
                          <a:solidFill>
                            <a:schemeClr val="tx1"/>
                          </a:solidFill>
                          <a:latin typeface="Segoe"/>
                          <a:ea typeface="+mn-ea"/>
                          <a:cs typeface="+mn-cs"/>
                        </a:rPr>
                        <a:t>Rs</a:t>
                      </a:r>
                      <a:r>
                        <a:rPr lang="en-IN" sz="1400" kern="1200" baseline="0" dirty="0" smtClean="0">
                          <a:solidFill>
                            <a:schemeClr val="tx1"/>
                          </a:solidFill>
                          <a:latin typeface="Segoe"/>
                          <a:ea typeface="+mn-ea"/>
                          <a:cs typeface="+mn-cs"/>
                        </a:rPr>
                        <a:t>. 240000</a:t>
                      </a: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493395">
                <a:tc>
                  <a:txBody>
                    <a:bodyPr/>
                    <a:lstStyle/>
                    <a:p>
                      <a:r>
                        <a:rPr lang="en-IN" dirty="0" smtClean="0"/>
                        <a:t>Support </a:t>
                      </a:r>
                      <a:r>
                        <a:rPr lang="en-IN" dirty="0" smtClean="0"/>
                        <a:t>Staff (</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Preparation</a:t>
                      </a:r>
                      <a:r>
                        <a:rPr lang="en-US" sz="18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Asian Games 2022) – Online </a:t>
                      </a:r>
                      <a:endParaRPr lang="en-IN" dirty="0"/>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Segoe"/>
                        </a:rPr>
                        <a:t>3</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2500 per</a:t>
                      </a:r>
                      <a:r>
                        <a:rPr lang="en-IN" sz="1400" kern="1200" baseline="0" dirty="0" smtClean="0">
                          <a:solidFill>
                            <a:schemeClr val="tx1"/>
                          </a:solidFill>
                          <a:latin typeface="Segoe"/>
                          <a:ea typeface="+mn-ea"/>
                          <a:cs typeface="+mn-cs"/>
                        </a:rPr>
                        <a:t> day</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baseline="0" dirty="0" smtClean="0">
                          <a:solidFill>
                            <a:schemeClr val="tx1"/>
                          </a:solidFill>
                          <a:latin typeface="Segoe"/>
                          <a:ea typeface="+mn-ea"/>
                          <a:cs typeface="+mn-cs"/>
                        </a:rPr>
                        <a:t>(Support Staff needed for specific days of training only)</a:t>
                      </a: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Jan</a:t>
                      </a:r>
                      <a:r>
                        <a:rPr lang="en-IN" sz="1400" kern="1200" baseline="0" dirty="0" smtClean="0">
                          <a:solidFill>
                            <a:schemeClr val="tx1"/>
                          </a:solidFill>
                          <a:latin typeface="Segoe"/>
                          <a:ea typeface="+mn-ea"/>
                          <a:cs typeface="+mn-cs"/>
                        </a:rPr>
                        <a:t> 2021 – March 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baseline="0" dirty="0" smtClean="0">
                          <a:solidFill>
                            <a:schemeClr val="tx1"/>
                          </a:solidFill>
                          <a:latin typeface="Segoe"/>
                          <a:ea typeface="+mn-ea"/>
                          <a:cs typeface="+mn-cs"/>
                        </a:rPr>
                        <a:t>30 Days</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baseline="0" dirty="0" err="1" smtClean="0">
                          <a:solidFill>
                            <a:schemeClr val="tx1"/>
                          </a:solidFill>
                          <a:latin typeface="Segoe"/>
                          <a:ea typeface="+mn-ea"/>
                          <a:cs typeface="+mn-cs"/>
                        </a:rPr>
                        <a:t>Rs</a:t>
                      </a:r>
                      <a:r>
                        <a:rPr lang="en-IN" sz="1400" kern="1200" baseline="0" dirty="0" smtClean="0">
                          <a:solidFill>
                            <a:schemeClr val="tx1"/>
                          </a:solidFill>
                          <a:latin typeface="Segoe"/>
                          <a:ea typeface="+mn-ea"/>
                          <a:cs typeface="+mn-cs"/>
                        </a:rPr>
                        <a:t>.</a:t>
                      </a:r>
                      <a:r>
                        <a:rPr lang="en-IN" sz="1400" kern="1200" baseline="0" dirty="0">
                          <a:solidFill>
                            <a:schemeClr val="tx1"/>
                          </a:solidFill>
                          <a:latin typeface="Segoe"/>
                          <a:ea typeface="+mn-ea"/>
                          <a:cs typeface="+mn-cs"/>
                        </a:rPr>
                        <a:t> </a:t>
                      </a:r>
                      <a:r>
                        <a:rPr lang="en-IN" sz="1400" kern="1200" baseline="0" dirty="0" smtClean="0">
                          <a:solidFill>
                            <a:schemeClr val="tx1"/>
                          </a:solidFill>
                          <a:latin typeface="Segoe"/>
                          <a:ea typeface="+mn-ea"/>
                          <a:cs typeface="+mn-cs"/>
                        </a:rPr>
                        <a:t>225000</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3395">
                <a:tc>
                  <a:txBody>
                    <a:bodyPr/>
                    <a:lstStyle/>
                    <a:p>
                      <a:endParaRPr lang="en-IN" dirty="0"/>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493395">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69464959"/>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0369046"/>
                  </a:ext>
                </a:extLst>
              </a:tr>
              <a:tr h="493395">
                <a:tc gridSpan="3">
                  <a:txBody>
                    <a:bodyPr/>
                    <a:lstStyle/>
                    <a:p>
                      <a:pPr algn="ctr"/>
                      <a:r>
                        <a:rPr kumimoji="0" lang="en-US" sz="1400" b="1" i="0" u="none" strike="noStrike" kern="1200" cap="none" spc="0" normalizeH="0" baseline="0" dirty="0">
                          <a:ln>
                            <a:noFill/>
                          </a:ln>
                          <a:solidFill>
                            <a:schemeClr val="bg1"/>
                          </a:solidFill>
                          <a:effectLst/>
                          <a:uLnTx/>
                          <a:uFillTx/>
                          <a:latin typeface="Segoe"/>
                          <a:ea typeface="+mn-ea"/>
                          <a:cs typeface="+mn-cs"/>
                        </a:rPr>
                        <a:t>Total</a:t>
                      </a:r>
                      <a:endParaRPr kumimoji="0" lang="en-IN" sz="1400" b="1" i="0" u="none" strike="noStrike" kern="1200" cap="none" spc="0" normalizeH="0" baseline="0" dirty="0">
                        <a:ln>
                          <a:noFill/>
                        </a:ln>
                        <a:solidFill>
                          <a:schemeClr val="bg1"/>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err="1" smtClean="0">
                          <a:solidFill>
                            <a:schemeClr val="bg1"/>
                          </a:solidFill>
                          <a:latin typeface="Segoe"/>
                          <a:ea typeface="+mn-ea"/>
                          <a:cs typeface="+mn-cs"/>
                        </a:rPr>
                        <a:t>Rs</a:t>
                      </a:r>
                      <a:r>
                        <a:rPr lang="en-IN" sz="1400" kern="1200" dirty="0" smtClean="0">
                          <a:solidFill>
                            <a:schemeClr val="bg1"/>
                          </a:solidFill>
                          <a:latin typeface="Segoe"/>
                          <a:ea typeface="+mn-ea"/>
                          <a:cs typeface="+mn-cs"/>
                        </a:rPr>
                        <a:t>.</a:t>
                      </a:r>
                      <a:r>
                        <a:rPr lang="en-IN" sz="1400" kern="1200" baseline="0" dirty="0" smtClean="0">
                          <a:solidFill>
                            <a:schemeClr val="bg1"/>
                          </a:solidFill>
                          <a:latin typeface="Segoe"/>
                          <a:ea typeface="+mn-ea"/>
                          <a:cs typeface="+mn-cs"/>
                        </a:rPr>
                        <a:t> 4,65,000</a:t>
                      </a:r>
                      <a:endParaRPr lang="en-IN" sz="1400" kern="1200" dirty="0">
                        <a:solidFill>
                          <a:schemeClr val="bg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176677659"/>
                  </a:ext>
                </a:extLst>
              </a:tr>
            </a:tbl>
          </a:graphicData>
        </a:graphic>
      </p:graphicFrame>
    </p:spTree>
    <p:extLst>
      <p:ext uri="{BB962C8B-B14F-4D97-AF65-F5344CB8AC3E}">
        <p14:creationId xmlns:p14="http://schemas.microsoft.com/office/powerpoint/2010/main" val="570383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4088"/>
            <a:ext cx="10801350" cy="896112"/>
          </a:xfrm>
        </p:spPr>
        <p:txBody>
          <a:bodyPr>
            <a:normAutofit fontScale="90000"/>
          </a:bodyPr>
          <a:lstStyle/>
          <a:p>
            <a:pPr algn="ctr"/>
            <a:r>
              <a:rPr lang="en-US" sz="4000" b="1" dirty="0"/>
              <a:t>Remuneration - Foreign Coach &amp; Support Staff (Sr. Team)</a:t>
            </a:r>
          </a:p>
        </p:txBody>
      </p:sp>
      <p:graphicFrame>
        <p:nvGraphicFramePr>
          <p:cNvPr id="5" name="Table 4">
            <a:extLst>
              <a:ext uri="{FF2B5EF4-FFF2-40B4-BE49-F238E27FC236}">
                <a16:creationId xmlns:a16="http://schemas.microsoft.com/office/drawing/2014/main" id="{2CBFC9D2-771A-4F52-A5A9-B05044EFB124}"/>
              </a:ext>
            </a:extLst>
          </p:cNvPr>
          <p:cNvGraphicFramePr>
            <a:graphicFrameLocks/>
          </p:cNvGraphicFramePr>
          <p:nvPr>
            <p:extLst>
              <p:ext uri="{D42A27DB-BD31-4B8C-83A1-F6EECF244321}">
                <p14:modId xmlns:p14="http://schemas.microsoft.com/office/powerpoint/2010/main" val="633856515"/>
              </p:ext>
            </p:extLst>
          </p:nvPr>
        </p:nvGraphicFramePr>
        <p:xfrm>
          <a:off x="695325" y="1676400"/>
          <a:ext cx="10801350" cy="4958077"/>
        </p:xfrm>
        <a:graphic>
          <a:graphicData uri="http://schemas.openxmlformats.org/drawingml/2006/table">
            <a:tbl>
              <a:tblPr firstRow="1" bandRow="1">
                <a:tableStyleId>{5C22544A-7EE6-4342-B048-85BDC9FD1C3A}</a:tableStyleId>
              </a:tblPr>
              <a:tblGrid>
                <a:gridCol w="4480851">
                  <a:extLst>
                    <a:ext uri="{9D8B030D-6E8A-4147-A177-3AD203B41FA5}">
                      <a16:colId xmlns:a16="http://schemas.microsoft.com/office/drawing/2014/main" val="2672310038"/>
                    </a:ext>
                  </a:extLst>
                </a:gridCol>
                <a:gridCol w="2106833">
                  <a:extLst>
                    <a:ext uri="{9D8B030D-6E8A-4147-A177-3AD203B41FA5}">
                      <a16:colId xmlns:a16="http://schemas.microsoft.com/office/drawing/2014/main" val="595619547"/>
                    </a:ext>
                  </a:extLst>
                </a:gridCol>
                <a:gridCol w="2106833">
                  <a:extLst>
                    <a:ext uri="{9D8B030D-6E8A-4147-A177-3AD203B41FA5}">
                      <a16:colId xmlns:a16="http://schemas.microsoft.com/office/drawing/2014/main" val="1378314690"/>
                    </a:ext>
                  </a:extLst>
                </a:gridCol>
                <a:gridCol w="2106833">
                  <a:extLst>
                    <a:ext uri="{9D8B030D-6E8A-4147-A177-3AD203B41FA5}">
                      <a16:colId xmlns:a16="http://schemas.microsoft.com/office/drawing/2014/main" val="2030358497"/>
                    </a:ext>
                  </a:extLst>
                </a:gridCol>
              </a:tblGrid>
              <a:tr h="493395">
                <a:tc>
                  <a:txBody>
                    <a:bodyPr/>
                    <a:lstStyle/>
                    <a:p>
                      <a:pPr algn="ctr"/>
                      <a:r>
                        <a:rPr lang="en-US" sz="1400" b="1" dirty="0"/>
                        <a:t>Designation</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400" b="1" dirty="0"/>
                        <a:t>Numbers reqd.</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400" b="1" dirty="0"/>
                        <a:t>Gross monthly salary</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400" b="1" dirty="0"/>
                        <a:t>Estimated Expenditure</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3395">
                <a:tc>
                  <a:txBody>
                    <a:bodyPr/>
                    <a:lstStyle/>
                    <a:p>
                      <a:pPr algn="ctr"/>
                      <a:r>
                        <a:rPr lang="en-IN" sz="1400" dirty="0" smtClean="0">
                          <a:latin typeface="Segoe"/>
                        </a:rPr>
                        <a:t>NIL</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493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3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493395">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69464959"/>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0369046"/>
                  </a:ext>
                </a:extLst>
              </a:tr>
              <a:tr h="493395">
                <a:tc gridSpan="3">
                  <a:txBody>
                    <a:bodyPr/>
                    <a:lstStyle/>
                    <a:p>
                      <a:pPr algn="ctr"/>
                      <a:r>
                        <a:rPr kumimoji="0" lang="en-US" sz="1400" b="1" i="0" u="none" strike="noStrike" kern="1200" cap="none" spc="0" normalizeH="0" baseline="0" dirty="0">
                          <a:ln>
                            <a:noFill/>
                          </a:ln>
                          <a:solidFill>
                            <a:schemeClr val="bg1"/>
                          </a:solidFill>
                          <a:effectLst/>
                          <a:uLnTx/>
                          <a:uFillTx/>
                          <a:latin typeface="Segoe"/>
                          <a:ea typeface="+mn-ea"/>
                          <a:cs typeface="+mn-cs"/>
                        </a:rPr>
                        <a:t>Total</a:t>
                      </a:r>
                      <a:endParaRPr kumimoji="0" lang="en-IN" sz="1400" b="1" i="0" u="none" strike="noStrike" kern="1200" cap="none" spc="0" normalizeH="0" baseline="0" dirty="0">
                        <a:ln>
                          <a:noFill/>
                        </a:ln>
                        <a:solidFill>
                          <a:schemeClr val="bg1"/>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176677659"/>
                  </a:ext>
                </a:extLst>
              </a:tr>
            </a:tbl>
          </a:graphicData>
        </a:graphic>
      </p:graphicFrame>
    </p:spTree>
    <p:extLst>
      <p:ext uri="{BB962C8B-B14F-4D97-AF65-F5344CB8AC3E}">
        <p14:creationId xmlns:p14="http://schemas.microsoft.com/office/powerpoint/2010/main" val="3476408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Domestic Competition Structure</a:t>
            </a:r>
          </a:p>
        </p:txBody>
      </p:sp>
      <p:graphicFrame>
        <p:nvGraphicFramePr>
          <p:cNvPr id="4" name="Table 4">
            <a:extLst>
              <a:ext uri="{FF2B5EF4-FFF2-40B4-BE49-F238E27FC236}">
                <a16:creationId xmlns:a16="http://schemas.microsoft.com/office/drawing/2014/main" id="{6D7BD0FD-E2EF-4999-92BA-04432DCED3DD}"/>
              </a:ext>
            </a:extLst>
          </p:cNvPr>
          <p:cNvGraphicFramePr>
            <a:graphicFrameLocks/>
          </p:cNvGraphicFramePr>
          <p:nvPr>
            <p:extLst>
              <p:ext uri="{D42A27DB-BD31-4B8C-83A1-F6EECF244321}">
                <p14:modId xmlns:p14="http://schemas.microsoft.com/office/powerpoint/2010/main" val="282228635"/>
              </p:ext>
            </p:extLst>
          </p:nvPr>
        </p:nvGraphicFramePr>
        <p:xfrm>
          <a:off x="304800" y="1752600"/>
          <a:ext cx="11430000" cy="5010549"/>
        </p:xfrm>
        <a:graphic>
          <a:graphicData uri="http://schemas.openxmlformats.org/drawingml/2006/table">
            <a:tbl>
              <a:tblPr firstRow="1" bandRow="1">
                <a:tableStyleId>{5C22544A-7EE6-4342-B048-85BDC9FD1C3A}</a:tableStyleId>
              </a:tblPr>
              <a:tblGrid>
                <a:gridCol w="2691010">
                  <a:extLst>
                    <a:ext uri="{9D8B030D-6E8A-4147-A177-3AD203B41FA5}">
                      <a16:colId xmlns:a16="http://schemas.microsoft.com/office/drawing/2014/main" val="2672310038"/>
                    </a:ext>
                  </a:extLst>
                </a:gridCol>
                <a:gridCol w="1046504">
                  <a:extLst>
                    <a:ext uri="{9D8B030D-6E8A-4147-A177-3AD203B41FA5}">
                      <a16:colId xmlns:a16="http://schemas.microsoft.com/office/drawing/2014/main" val="595619547"/>
                    </a:ext>
                  </a:extLst>
                </a:gridCol>
                <a:gridCol w="1046504">
                  <a:extLst>
                    <a:ext uri="{9D8B030D-6E8A-4147-A177-3AD203B41FA5}">
                      <a16:colId xmlns:a16="http://schemas.microsoft.com/office/drawing/2014/main" val="1378314690"/>
                    </a:ext>
                  </a:extLst>
                </a:gridCol>
                <a:gridCol w="1046504">
                  <a:extLst>
                    <a:ext uri="{9D8B030D-6E8A-4147-A177-3AD203B41FA5}">
                      <a16:colId xmlns:a16="http://schemas.microsoft.com/office/drawing/2014/main" val="2030358497"/>
                    </a:ext>
                  </a:extLst>
                </a:gridCol>
                <a:gridCol w="1046504">
                  <a:extLst>
                    <a:ext uri="{9D8B030D-6E8A-4147-A177-3AD203B41FA5}">
                      <a16:colId xmlns:a16="http://schemas.microsoft.com/office/drawing/2014/main" val="3517106569"/>
                    </a:ext>
                  </a:extLst>
                </a:gridCol>
                <a:gridCol w="1046504">
                  <a:extLst>
                    <a:ext uri="{9D8B030D-6E8A-4147-A177-3AD203B41FA5}">
                      <a16:colId xmlns:a16="http://schemas.microsoft.com/office/drawing/2014/main" val="1281285093"/>
                    </a:ext>
                  </a:extLst>
                </a:gridCol>
                <a:gridCol w="815458">
                  <a:extLst>
                    <a:ext uri="{9D8B030D-6E8A-4147-A177-3AD203B41FA5}">
                      <a16:colId xmlns:a16="http://schemas.microsoft.com/office/drawing/2014/main" val="3487219294"/>
                    </a:ext>
                  </a:extLst>
                </a:gridCol>
                <a:gridCol w="1304732">
                  <a:extLst>
                    <a:ext uri="{9D8B030D-6E8A-4147-A177-3AD203B41FA5}">
                      <a16:colId xmlns:a16="http://schemas.microsoft.com/office/drawing/2014/main" val="3331686637"/>
                    </a:ext>
                  </a:extLst>
                </a:gridCol>
                <a:gridCol w="1386280">
                  <a:extLst>
                    <a:ext uri="{9D8B030D-6E8A-4147-A177-3AD203B41FA5}">
                      <a16:colId xmlns:a16="http://schemas.microsoft.com/office/drawing/2014/main" val="2822379829"/>
                    </a:ext>
                  </a:extLst>
                </a:gridCol>
              </a:tblGrid>
              <a:tr h="461901">
                <a:tc rowSpan="2">
                  <a:txBody>
                    <a:bodyPr/>
                    <a:lstStyle/>
                    <a:p>
                      <a:pPr algn="ctr" rtl="0" fontAlgn="ctr"/>
                      <a:r>
                        <a:rPr lang="en-IN" sz="1400" b="1" dirty="0">
                          <a:solidFill>
                            <a:schemeClr val="bg1"/>
                          </a:solidFill>
                          <a:effectLst/>
                          <a:latin typeface="+mn-lt"/>
                        </a:rPr>
                        <a:t>Name of Championship</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3">
                  <a:txBody>
                    <a:bodyPr/>
                    <a:lstStyle/>
                    <a:p>
                      <a:pPr algn="ctr"/>
                      <a:r>
                        <a:rPr kumimoji="0" lang="en-US" sz="1400" b="1" kern="1200" dirty="0">
                          <a:solidFill>
                            <a:schemeClr val="bg1"/>
                          </a:solidFill>
                          <a:effectLst/>
                          <a:latin typeface="+mn-lt"/>
                          <a:ea typeface="+mn-ea"/>
                          <a:cs typeface="+mn-cs"/>
                        </a:rPr>
                        <a:t>Details</a:t>
                      </a:r>
                      <a:endParaRPr kumimoji="0" lang="en-IN" sz="1400" b="1" kern="1200" dirty="0">
                        <a:solidFill>
                          <a:schemeClr val="bg1"/>
                        </a:solidFill>
                        <a:effectLst/>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r>
                        <a:rPr lang="en-US" sz="1400" b="1" dirty="0"/>
                        <a:t>Participation</a:t>
                      </a:r>
                      <a:endParaRPr lang="en-IN" sz="1400" b="1" dirty="0">
                        <a:latin typeface="Segoe"/>
                      </a:endParaRPr>
                    </a:p>
                  </a:txBody>
                  <a:tcPr marL="90803" marR="90803" marT="45401" marB="45401" anchor="ctr"/>
                </a:tc>
                <a:tc hMerge="1">
                  <a:txBody>
                    <a:bodyPr/>
                    <a:lstStyle/>
                    <a:p>
                      <a:pPr algn="ctr"/>
                      <a:r>
                        <a:rPr lang="en-US" sz="1400" b="1" dirty="0"/>
                        <a:t>Top 8</a:t>
                      </a:r>
                      <a:endParaRPr lang="en-IN" sz="1400" b="1" dirty="0">
                        <a:latin typeface="Segoe"/>
                      </a:endParaRPr>
                    </a:p>
                  </a:txBody>
                  <a:tcPr marL="90803" marR="90803" marT="45401" marB="45401" anchor="ctr"/>
                </a:tc>
                <a:tc gridSpan="2">
                  <a:txBody>
                    <a:bodyPr/>
                    <a:lstStyle/>
                    <a:p>
                      <a:pPr algn="ctr"/>
                      <a:r>
                        <a:rPr kumimoji="0" lang="en-US" sz="1400" b="1" kern="1200" dirty="0">
                          <a:solidFill>
                            <a:schemeClr val="bg1"/>
                          </a:solidFill>
                          <a:effectLst/>
                          <a:latin typeface="+mn-lt"/>
                          <a:ea typeface="+mn-ea"/>
                          <a:cs typeface="+mn-cs"/>
                        </a:rPr>
                        <a:t>Period</a:t>
                      </a:r>
                      <a:endParaRPr kumimoji="0" lang="en-IN" sz="1400" b="1" kern="1200" dirty="0">
                        <a:solidFill>
                          <a:schemeClr val="bg1"/>
                        </a:solidFill>
                        <a:effectLst/>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400" b="1" dirty="0">
                        <a:latin typeface="Segoe"/>
                      </a:endParaRPr>
                    </a:p>
                  </a:txBody>
                  <a:tcPr marL="90803" marR="90803" marT="45401" marB="45401" anchor="ct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kumimoji="0" lang="en-IN" sz="1400" b="1" kern="1200" dirty="0">
                          <a:solidFill>
                            <a:schemeClr val="bg1"/>
                          </a:solidFill>
                          <a:effectLst/>
                          <a:latin typeface="+mn-lt"/>
                          <a:ea typeface="+mn-ea"/>
                          <a:cs typeface="+mn-cs"/>
                        </a:rPr>
                        <a:t>Total </a:t>
                      </a:r>
                    </a:p>
                    <a:p>
                      <a:pPr algn="ctr" rtl="0" fontAlgn="ctr"/>
                      <a:r>
                        <a:rPr kumimoji="0" lang="en-IN" sz="1400" b="1" kern="1200" dirty="0">
                          <a:solidFill>
                            <a:schemeClr val="bg1"/>
                          </a:solidFill>
                          <a:effectLst/>
                          <a:latin typeface="+mn-lt"/>
                          <a:ea typeface="+mn-ea"/>
                          <a:cs typeface="+mn-cs"/>
                        </a:rPr>
                        <a:t>Days</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kumimoji="0" lang="en-IN" sz="1400" b="1" kern="1200" dirty="0">
                          <a:solidFill>
                            <a:schemeClr val="bg1"/>
                          </a:solidFill>
                          <a:effectLst/>
                          <a:latin typeface="+mn-lt"/>
                          <a:ea typeface="+mn-ea"/>
                          <a:cs typeface="+mn-cs"/>
                        </a:rPr>
                        <a:t>Venue</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kumimoji="0" lang="en-IN" sz="1400" b="1" kern="1200" dirty="0">
                          <a:solidFill>
                            <a:schemeClr val="bg1"/>
                          </a:solidFill>
                          <a:effectLst/>
                          <a:latin typeface="+mn-lt"/>
                          <a:ea typeface="+mn-ea"/>
                          <a:cs typeface="+mn-cs"/>
                        </a:rPr>
                        <a:t>Estimated Expenditure</a:t>
                      </a:r>
                      <a:br>
                        <a:rPr kumimoji="0" lang="en-IN" sz="1400" b="1" kern="1200" dirty="0">
                          <a:solidFill>
                            <a:schemeClr val="bg1"/>
                          </a:solidFill>
                          <a:effectLst/>
                          <a:latin typeface="+mn-lt"/>
                          <a:ea typeface="+mn-ea"/>
                          <a:cs typeface="+mn-cs"/>
                        </a:rPr>
                      </a:br>
                      <a:r>
                        <a:rPr kumimoji="0" lang="en-IN" sz="1400" b="1" kern="1200" dirty="0">
                          <a:solidFill>
                            <a:schemeClr val="bg1"/>
                          </a:solidFill>
                          <a:effectLst/>
                          <a:latin typeface="+mn-lt"/>
                          <a:ea typeface="+mn-ea"/>
                          <a:cs typeface="+mn-cs"/>
                        </a:rPr>
                        <a:t>(in INR)</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795891">
                <a:tc vMerge="1">
                  <a:txBody>
                    <a:bodyPr/>
                    <a:lstStyle/>
                    <a:p>
                      <a:pPr algn="ctr"/>
                      <a:endParaRPr lang="en-IN" sz="1400" b="1" dirty="0">
                        <a:solidFill>
                          <a:schemeClr val="bg1"/>
                        </a:solidFill>
                        <a:latin typeface="Segoe"/>
                      </a:endParaRPr>
                    </a:p>
                  </a:txBody>
                  <a:tcPr marL="90803" marR="90803" marT="45401" marB="45401" anchor="ctr">
                    <a:solidFill>
                      <a:schemeClr val="accent1"/>
                    </a:solidFill>
                  </a:tcPr>
                </a:tc>
                <a:tc>
                  <a:txBody>
                    <a:bodyPr/>
                    <a:lstStyle/>
                    <a:p>
                      <a:pPr algn="ctr" rtl="0" fontAlgn="ctr"/>
                      <a:r>
                        <a:rPr kumimoji="0" lang="en-IN" sz="1400" b="1" kern="1200" dirty="0">
                          <a:solidFill>
                            <a:schemeClr val="bg1"/>
                          </a:solidFill>
                          <a:effectLst/>
                          <a:latin typeface="+mn-lt"/>
                          <a:ea typeface="+mn-ea"/>
                          <a:cs typeface="+mn-cs"/>
                        </a:rPr>
                        <a:t>Category/ Age Group</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rtl="0" fontAlgn="ctr"/>
                      <a:r>
                        <a:rPr kumimoji="0" lang="en-US" sz="1400" b="1" kern="1200" dirty="0">
                          <a:solidFill>
                            <a:schemeClr val="bg1"/>
                          </a:solidFill>
                          <a:effectLst/>
                          <a:latin typeface="+mn-lt"/>
                          <a:ea typeface="+mn-ea"/>
                          <a:cs typeface="+mn-cs"/>
                        </a:rPr>
                        <a:t>E</a:t>
                      </a:r>
                      <a:r>
                        <a:rPr kumimoji="0" lang="en-IN" sz="1400" b="1" kern="1200" dirty="0" err="1">
                          <a:solidFill>
                            <a:schemeClr val="bg1"/>
                          </a:solidFill>
                          <a:effectLst/>
                          <a:latin typeface="+mn-lt"/>
                          <a:ea typeface="+mn-ea"/>
                          <a:cs typeface="+mn-cs"/>
                        </a:rPr>
                        <a:t>xpected</a:t>
                      </a:r>
                      <a:r>
                        <a:rPr kumimoji="0" lang="en-IN" sz="1400" b="1" kern="1200" dirty="0">
                          <a:solidFill>
                            <a:schemeClr val="bg1"/>
                          </a:solidFill>
                          <a:effectLst/>
                          <a:latin typeface="+mn-lt"/>
                          <a:ea typeface="+mn-ea"/>
                          <a:cs typeface="+mn-cs"/>
                        </a:rPr>
                        <a:t> no. of States/UT</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rtl="0" fontAlgn="ctr"/>
                      <a:r>
                        <a:rPr kumimoji="0" lang="en-IN" sz="1400" b="1" kern="1200" dirty="0">
                          <a:solidFill>
                            <a:schemeClr val="bg1"/>
                          </a:solidFill>
                          <a:effectLst/>
                          <a:latin typeface="+mn-lt"/>
                          <a:ea typeface="+mn-ea"/>
                          <a:cs typeface="+mn-cs"/>
                        </a:rPr>
                        <a:t>Proposed date of submission of proposal</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kern="1200" dirty="0">
                          <a:solidFill>
                            <a:schemeClr val="bg1"/>
                          </a:solidFill>
                          <a:effectLst/>
                          <a:latin typeface="+mn-lt"/>
                          <a:ea typeface="+mn-ea"/>
                          <a:cs typeface="+mn-cs"/>
                        </a:rPr>
                        <a:t>From</a:t>
                      </a:r>
                      <a:endParaRPr kumimoji="0" lang="en-IN" sz="1400" b="1" kern="1200" dirty="0">
                        <a:solidFill>
                          <a:schemeClr val="bg1"/>
                        </a:solidFill>
                        <a:effectLst/>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kern="1200" dirty="0">
                          <a:solidFill>
                            <a:schemeClr val="bg1"/>
                          </a:solidFill>
                          <a:effectLst/>
                          <a:latin typeface="+mn-lt"/>
                          <a:ea typeface="+mn-ea"/>
                          <a:cs typeface="+mn-cs"/>
                        </a:rPr>
                        <a:t>To</a:t>
                      </a:r>
                      <a:endParaRPr kumimoji="0" lang="en-IN" sz="1400" b="1" kern="1200" dirty="0">
                        <a:solidFill>
                          <a:schemeClr val="bg1"/>
                        </a:solidFill>
                        <a:effectLst/>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1078896943"/>
                  </a:ext>
                </a:extLst>
              </a:tr>
              <a:tr h="4619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mn-lt"/>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61901">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61901">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61901">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61901">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45771395"/>
                  </a:ext>
                </a:extLst>
              </a:tr>
              <a:tr h="461901">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89508026"/>
                  </a:ext>
                </a:extLst>
              </a:tr>
              <a:tr h="461901">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2530037"/>
                  </a:ext>
                </a:extLst>
              </a:tr>
              <a:tr h="461901">
                <a:tc gridSpan="8">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568462924"/>
                  </a:ext>
                </a:extLst>
              </a:tr>
            </a:tbl>
          </a:graphicData>
        </a:graphic>
      </p:graphicFrame>
    </p:spTree>
    <p:extLst>
      <p:ext uri="{BB962C8B-B14F-4D97-AF65-F5344CB8AC3E}">
        <p14:creationId xmlns:p14="http://schemas.microsoft.com/office/powerpoint/2010/main" val="4049070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4088"/>
            <a:ext cx="10801350" cy="896112"/>
          </a:xfrm>
        </p:spPr>
        <p:txBody>
          <a:bodyPr>
            <a:normAutofit/>
          </a:bodyPr>
          <a:lstStyle/>
          <a:p>
            <a:pPr algn="ctr"/>
            <a:r>
              <a:rPr lang="en-US" sz="4000" b="1" dirty="0"/>
              <a:t>Equipment Consumables (Sr.)</a:t>
            </a:r>
          </a:p>
        </p:txBody>
      </p:sp>
      <p:graphicFrame>
        <p:nvGraphicFramePr>
          <p:cNvPr id="5" name="Table 4">
            <a:extLst>
              <a:ext uri="{FF2B5EF4-FFF2-40B4-BE49-F238E27FC236}">
                <a16:creationId xmlns:a16="http://schemas.microsoft.com/office/drawing/2014/main" id="{2CBFC9D2-771A-4F52-A5A9-B05044EFB124}"/>
              </a:ext>
            </a:extLst>
          </p:cNvPr>
          <p:cNvGraphicFramePr>
            <a:graphicFrameLocks/>
          </p:cNvGraphicFramePr>
          <p:nvPr>
            <p:extLst>
              <p:ext uri="{D42A27DB-BD31-4B8C-83A1-F6EECF244321}">
                <p14:modId xmlns:p14="http://schemas.microsoft.com/office/powerpoint/2010/main" val="4193206308"/>
              </p:ext>
            </p:extLst>
          </p:nvPr>
        </p:nvGraphicFramePr>
        <p:xfrm>
          <a:off x="695325" y="1771650"/>
          <a:ext cx="10801349" cy="4933950"/>
        </p:xfrm>
        <a:graphic>
          <a:graphicData uri="http://schemas.openxmlformats.org/drawingml/2006/table">
            <a:tbl>
              <a:tblPr firstRow="1" bandRow="1">
                <a:tableStyleId>{5C22544A-7EE6-4342-B048-85BDC9FD1C3A}</a:tableStyleId>
              </a:tblPr>
              <a:tblGrid>
                <a:gridCol w="3749501">
                  <a:extLst>
                    <a:ext uri="{9D8B030D-6E8A-4147-A177-3AD203B41FA5}">
                      <a16:colId xmlns:a16="http://schemas.microsoft.com/office/drawing/2014/main" val="2672310038"/>
                    </a:ext>
                  </a:extLst>
                </a:gridCol>
                <a:gridCol w="1762962">
                  <a:extLst>
                    <a:ext uri="{9D8B030D-6E8A-4147-A177-3AD203B41FA5}">
                      <a16:colId xmlns:a16="http://schemas.microsoft.com/office/drawing/2014/main" val="595619547"/>
                    </a:ext>
                  </a:extLst>
                </a:gridCol>
                <a:gridCol w="1762962">
                  <a:extLst>
                    <a:ext uri="{9D8B030D-6E8A-4147-A177-3AD203B41FA5}">
                      <a16:colId xmlns:a16="http://schemas.microsoft.com/office/drawing/2014/main" val="1378314690"/>
                    </a:ext>
                  </a:extLst>
                </a:gridCol>
                <a:gridCol w="1762962">
                  <a:extLst>
                    <a:ext uri="{9D8B030D-6E8A-4147-A177-3AD203B41FA5}">
                      <a16:colId xmlns:a16="http://schemas.microsoft.com/office/drawing/2014/main" val="2030358497"/>
                    </a:ext>
                  </a:extLst>
                </a:gridCol>
                <a:gridCol w="1762962">
                  <a:extLst>
                    <a:ext uri="{9D8B030D-6E8A-4147-A177-3AD203B41FA5}">
                      <a16:colId xmlns:a16="http://schemas.microsoft.com/office/drawing/2014/main" val="299791581"/>
                    </a:ext>
                  </a:extLst>
                </a:gridCol>
              </a:tblGrid>
              <a:tr h="493395">
                <a:tc>
                  <a:txBody>
                    <a:bodyPr/>
                    <a:lstStyle/>
                    <a:p>
                      <a:pPr algn="ctr"/>
                      <a:r>
                        <a:rPr lang="en-US" sz="1400" b="1" dirty="0">
                          <a:solidFill>
                            <a:schemeClr val="bg1"/>
                          </a:solidFill>
                          <a:latin typeface="+mn-lt"/>
                        </a:rPr>
                        <a:t>Item</a:t>
                      </a:r>
                      <a:endParaRPr lang="en-IN"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U</a:t>
                      </a:r>
                      <a:r>
                        <a:rPr lang="en-IN" sz="1400" b="1" kern="1200" dirty="0">
                          <a:solidFill>
                            <a:schemeClr val="bg1"/>
                          </a:solidFill>
                          <a:effectLst/>
                          <a:latin typeface="+mn-lt"/>
                          <a:ea typeface="+mn-ea"/>
                          <a:cs typeface="+mn-cs"/>
                        </a:rPr>
                        <a:t>nit Cost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Quantity</a:t>
                      </a:r>
                      <a:endParaRPr lang="en-IN" sz="1400" b="1" kern="1200" dirty="0">
                        <a:solidFill>
                          <a:schemeClr val="bg1"/>
                        </a:solidFill>
                        <a:effectLst/>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Desired Make</a:t>
                      </a:r>
                      <a:br>
                        <a:rPr lang="en-US" sz="1400" b="1" kern="1200" dirty="0">
                          <a:solidFill>
                            <a:schemeClr val="bg1"/>
                          </a:solidFill>
                          <a:effectLst/>
                          <a:latin typeface="+mn-lt"/>
                          <a:ea typeface="+mn-ea"/>
                          <a:cs typeface="+mn-cs"/>
                        </a:rPr>
                      </a:br>
                      <a:r>
                        <a:rPr lang="en-US" sz="1400" b="1" kern="1200" dirty="0">
                          <a:solidFill>
                            <a:schemeClr val="bg1"/>
                          </a:solidFill>
                          <a:effectLst/>
                          <a:latin typeface="+mn-lt"/>
                          <a:ea typeface="+mn-ea"/>
                          <a:cs typeface="+mn-cs"/>
                        </a:rPr>
                        <a:t>(if any)</a:t>
                      </a:r>
                      <a:endParaRPr lang="en-IN" sz="1400" b="1" kern="1200" dirty="0">
                        <a:solidFill>
                          <a:schemeClr val="bg1"/>
                        </a:solidFill>
                        <a:effectLst/>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b="1" kern="1200" dirty="0">
                          <a:solidFill>
                            <a:schemeClr val="bg1"/>
                          </a:solidFill>
                          <a:effectLst/>
                          <a:latin typeface="+mn-lt"/>
                          <a:ea typeface="+mn-ea"/>
                          <a:cs typeface="+mn-cs"/>
                        </a:rPr>
                        <a:t>Approximate Cost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3395">
                <a:tc>
                  <a:txBody>
                    <a:bodyPr/>
                    <a:lstStyle/>
                    <a:p>
                      <a:pPr marL="457200">
                        <a:lnSpc>
                          <a:spcPct val="115000"/>
                        </a:lnSpc>
                        <a:spcAft>
                          <a:spcPts val="1000"/>
                        </a:spcAft>
                      </a:pPr>
                      <a:r>
                        <a:rPr lang="en-IN" sz="1600" dirty="0" smtClean="0">
                          <a:effectLst/>
                          <a:latin typeface="Calibri" panose="020F0502020204030204" pitchFamily="34" charset="0"/>
                          <a:ea typeface="Calibri" panose="020F0502020204030204" pitchFamily="34" charset="0"/>
                          <a:cs typeface="Times New Roman" panose="02020603050405020304" pitchFamily="18" charset="0"/>
                        </a:rPr>
                        <a:t>Nil</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493395">
                <a:tc>
                  <a:txBody>
                    <a:bodyPr/>
                    <a:lstStyle/>
                    <a:p>
                      <a:pPr marL="457200">
                        <a:lnSpc>
                          <a:spcPct val="115000"/>
                        </a:lnSpc>
                        <a:spcAft>
                          <a:spcPts val="1000"/>
                        </a:spcAft>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3395">
                <a:tc>
                  <a:txBody>
                    <a:bodyPr/>
                    <a:lstStyle/>
                    <a:p>
                      <a:pPr marL="457200">
                        <a:lnSpc>
                          <a:spcPct val="115000"/>
                        </a:lnSpc>
                        <a:spcAft>
                          <a:spcPts val="1000"/>
                        </a:spcAft>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493395">
                <a:tc>
                  <a:txBody>
                    <a:bodyPr/>
                    <a:lstStyle/>
                    <a:p>
                      <a:pPr marL="457200">
                        <a:lnSpc>
                          <a:spcPct val="115000"/>
                        </a:lnSpc>
                        <a:spcAft>
                          <a:spcPts val="1000"/>
                        </a:spcAft>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69464959"/>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0369046"/>
                  </a:ext>
                </a:extLst>
              </a:tr>
              <a:tr h="493395">
                <a:tc gridSpan="3">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176677659"/>
                  </a:ext>
                </a:extLst>
              </a:tr>
            </a:tbl>
          </a:graphicData>
        </a:graphic>
      </p:graphicFrame>
    </p:spTree>
    <p:extLst>
      <p:ext uri="{BB962C8B-B14F-4D97-AF65-F5344CB8AC3E}">
        <p14:creationId xmlns:p14="http://schemas.microsoft.com/office/powerpoint/2010/main" val="407384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4088"/>
            <a:ext cx="10801350" cy="896112"/>
          </a:xfrm>
        </p:spPr>
        <p:txBody>
          <a:bodyPr>
            <a:normAutofit/>
          </a:bodyPr>
          <a:lstStyle/>
          <a:p>
            <a:pPr algn="ctr"/>
            <a:r>
              <a:rPr lang="en-US" sz="4000" b="1" dirty="0"/>
              <a:t>Equipment Non-Consumables (Sr.)</a:t>
            </a:r>
          </a:p>
        </p:txBody>
      </p:sp>
      <p:graphicFrame>
        <p:nvGraphicFramePr>
          <p:cNvPr id="5" name="Table 4">
            <a:extLst>
              <a:ext uri="{FF2B5EF4-FFF2-40B4-BE49-F238E27FC236}">
                <a16:creationId xmlns:a16="http://schemas.microsoft.com/office/drawing/2014/main" id="{2CBFC9D2-771A-4F52-A5A9-B05044EFB124}"/>
              </a:ext>
            </a:extLst>
          </p:cNvPr>
          <p:cNvGraphicFramePr>
            <a:graphicFrameLocks/>
          </p:cNvGraphicFramePr>
          <p:nvPr>
            <p:extLst>
              <p:ext uri="{D42A27DB-BD31-4B8C-83A1-F6EECF244321}">
                <p14:modId xmlns:p14="http://schemas.microsoft.com/office/powerpoint/2010/main" val="4164805042"/>
              </p:ext>
            </p:extLst>
          </p:nvPr>
        </p:nvGraphicFramePr>
        <p:xfrm>
          <a:off x="695325" y="1771650"/>
          <a:ext cx="10801349" cy="7451840"/>
        </p:xfrm>
        <a:graphic>
          <a:graphicData uri="http://schemas.openxmlformats.org/drawingml/2006/table">
            <a:tbl>
              <a:tblPr firstRow="1" bandRow="1">
                <a:tableStyleId>{5C22544A-7EE6-4342-B048-85BDC9FD1C3A}</a:tableStyleId>
              </a:tblPr>
              <a:tblGrid>
                <a:gridCol w="3749501">
                  <a:extLst>
                    <a:ext uri="{9D8B030D-6E8A-4147-A177-3AD203B41FA5}">
                      <a16:colId xmlns:a16="http://schemas.microsoft.com/office/drawing/2014/main" val="2672310038"/>
                    </a:ext>
                  </a:extLst>
                </a:gridCol>
                <a:gridCol w="1762962">
                  <a:extLst>
                    <a:ext uri="{9D8B030D-6E8A-4147-A177-3AD203B41FA5}">
                      <a16:colId xmlns:a16="http://schemas.microsoft.com/office/drawing/2014/main" val="595619547"/>
                    </a:ext>
                  </a:extLst>
                </a:gridCol>
                <a:gridCol w="1762962">
                  <a:extLst>
                    <a:ext uri="{9D8B030D-6E8A-4147-A177-3AD203B41FA5}">
                      <a16:colId xmlns:a16="http://schemas.microsoft.com/office/drawing/2014/main" val="1378314690"/>
                    </a:ext>
                  </a:extLst>
                </a:gridCol>
                <a:gridCol w="1762962">
                  <a:extLst>
                    <a:ext uri="{9D8B030D-6E8A-4147-A177-3AD203B41FA5}">
                      <a16:colId xmlns:a16="http://schemas.microsoft.com/office/drawing/2014/main" val="2030358497"/>
                    </a:ext>
                  </a:extLst>
                </a:gridCol>
                <a:gridCol w="1762962">
                  <a:extLst>
                    <a:ext uri="{9D8B030D-6E8A-4147-A177-3AD203B41FA5}">
                      <a16:colId xmlns:a16="http://schemas.microsoft.com/office/drawing/2014/main" val="299791581"/>
                    </a:ext>
                  </a:extLst>
                </a:gridCol>
              </a:tblGrid>
              <a:tr h="493395">
                <a:tc>
                  <a:txBody>
                    <a:bodyPr/>
                    <a:lstStyle/>
                    <a:p>
                      <a:pPr algn="ctr"/>
                      <a:r>
                        <a:rPr lang="en-US" sz="1400" b="1" dirty="0">
                          <a:solidFill>
                            <a:schemeClr val="bg1"/>
                          </a:solidFill>
                          <a:latin typeface="+mn-lt"/>
                        </a:rPr>
                        <a:t>Item</a:t>
                      </a:r>
                      <a:endParaRPr lang="en-IN"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U</a:t>
                      </a:r>
                      <a:r>
                        <a:rPr lang="en-IN" sz="1400" b="1" kern="1200" dirty="0">
                          <a:solidFill>
                            <a:schemeClr val="bg1"/>
                          </a:solidFill>
                          <a:effectLst/>
                          <a:latin typeface="+mn-lt"/>
                          <a:ea typeface="+mn-ea"/>
                          <a:cs typeface="+mn-cs"/>
                        </a:rPr>
                        <a:t>nit Cost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Quantity</a:t>
                      </a:r>
                      <a:endParaRPr lang="en-IN" sz="1400" b="1" kern="1200" dirty="0">
                        <a:solidFill>
                          <a:schemeClr val="bg1"/>
                        </a:solidFill>
                        <a:effectLst/>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Desired Make</a:t>
                      </a:r>
                      <a:br>
                        <a:rPr lang="en-US" sz="1400" b="1" kern="1200" dirty="0">
                          <a:solidFill>
                            <a:schemeClr val="bg1"/>
                          </a:solidFill>
                          <a:effectLst/>
                          <a:latin typeface="+mn-lt"/>
                          <a:ea typeface="+mn-ea"/>
                          <a:cs typeface="+mn-cs"/>
                        </a:rPr>
                      </a:br>
                      <a:r>
                        <a:rPr lang="en-US" sz="1400" b="1" kern="1200" dirty="0">
                          <a:solidFill>
                            <a:schemeClr val="bg1"/>
                          </a:solidFill>
                          <a:effectLst/>
                          <a:latin typeface="+mn-lt"/>
                          <a:ea typeface="+mn-ea"/>
                          <a:cs typeface="+mn-cs"/>
                        </a:rPr>
                        <a:t>(if any)</a:t>
                      </a:r>
                      <a:endParaRPr lang="en-IN" sz="1400" b="1" kern="1200" dirty="0">
                        <a:solidFill>
                          <a:schemeClr val="bg1"/>
                        </a:solidFill>
                        <a:effectLst/>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b="1" kern="1200" dirty="0">
                          <a:solidFill>
                            <a:schemeClr val="bg1"/>
                          </a:solidFill>
                          <a:effectLst/>
                          <a:latin typeface="+mn-lt"/>
                          <a:ea typeface="+mn-ea"/>
                          <a:cs typeface="+mn-cs"/>
                        </a:rPr>
                        <a:t>Approximate Cost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3395">
                <a:tc>
                  <a:txBody>
                    <a:bodyPr/>
                    <a:lstStyle/>
                    <a:p>
                      <a:pPr marL="457200">
                        <a:lnSpc>
                          <a:spcPct val="115000"/>
                        </a:lnSpc>
                        <a:spcAft>
                          <a:spcPts val="1000"/>
                        </a:spcAft>
                      </a:pPr>
                      <a:r>
                        <a:rPr lang="en-GB" sz="1800" dirty="0" err="1" smtClean="0">
                          <a:effectLst/>
                          <a:latin typeface="Arial" panose="020B0604020202020204" pitchFamily="34" charset="0"/>
                          <a:ea typeface="Batang"/>
                          <a:cs typeface="Times New Roman" panose="02020603050405020304" pitchFamily="18" charset="0"/>
                        </a:rPr>
                        <a:t>Bridgemates</a:t>
                      </a:r>
                      <a:r>
                        <a:rPr lang="en-GB" sz="1800" dirty="0" smtClean="0">
                          <a:effectLst/>
                          <a:latin typeface="Arial" panose="020B0604020202020204" pitchFamily="34" charset="0"/>
                          <a:ea typeface="Batang"/>
                          <a:cs typeface="Times New Roman" panose="02020603050405020304" pitchFamily="18" charset="0"/>
                        </a:rPr>
                        <a:t> (Wireless</a:t>
                      </a:r>
                      <a:r>
                        <a:rPr lang="en-GB" sz="1800" baseline="0" dirty="0" smtClean="0">
                          <a:effectLst/>
                          <a:latin typeface="Arial" panose="020B0604020202020204" pitchFamily="34" charset="0"/>
                          <a:ea typeface="Batang"/>
                          <a:cs typeface="Times New Roman" panose="02020603050405020304" pitchFamily="18" charset="0"/>
                        </a:rPr>
                        <a:t> Scoring Input Devices)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600" dirty="0" err="1" smtClean="0">
                          <a:latin typeface="+mn-lt"/>
                        </a:rPr>
                        <a:t>Rs</a:t>
                      </a:r>
                      <a:r>
                        <a:rPr lang="en-IN" sz="1600" dirty="0" smtClean="0">
                          <a:latin typeface="+mn-lt"/>
                        </a:rPr>
                        <a:t>. 12000</a:t>
                      </a:r>
                      <a:r>
                        <a:rPr lang="en-IN" sz="1600" baseline="0" dirty="0" smtClean="0">
                          <a:latin typeface="+mn-lt"/>
                        </a:rPr>
                        <a:t> per </a:t>
                      </a:r>
                      <a:r>
                        <a:rPr lang="en-IN" sz="1600" baseline="0" dirty="0" smtClean="0">
                          <a:latin typeface="+mn-lt"/>
                        </a:rPr>
                        <a:t>piece (including import duties)</a:t>
                      </a:r>
                      <a:endParaRPr lang="en-IN" sz="16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50</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Proprietary in nature– To be imported</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6,00,000</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493395">
                <a:tc>
                  <a:txBody>
                    <a:bodyPr/>
                    <a:lstStyle/>
                    <a:p>
                      <a:pPr marL="457200">
                        <a:lnSpc>
                          <a:spcPct val="115000"/>
                        </a:lnSpc>
                        <a:spcAft>
                          <a:spcPts val="1000"/>
                        </a:spcAft>
                      </a:pPr>
                      <a:r>
                        <a:rPr lang="en-GB" sz="1800" dirty="0">
                          <a:effectLst/>
                          <a:latin typeface="Arial" panose="020B0604020202020204" pitchFamily="34" charset="0"/>
                          <a:ea typeface="Batang"/>
                          <a:cs typeface="Times New Roman" panose="02020603050405020304" pitchFamily="18" charset="0"/>
                        </a:rPr>
                        <a:t>Bridge </a:t>
                      </a:r>
                      <a:r>
                        <a:rPr lang="en-GB" sz="1800" dirty="0" smtClean="0">
                          <a:effectLst/>
                          <a:latin typeface="Arial" panose="020B0604020202020204" pitchFamily="34" charset="0"/>
                          <a:ea typeface="Batang"/>
                          <a:cs typeface="Times New Roman" panose="02020603050405020304" pitchFamily="18" charset="0"/>
                        </a:rPr>
                        <a:t>Tables with Screens and </a:t>
                      </a:r>
                      <a:r>
                        <a:rPr lang="en-GB" sz="1800" dirty="0">
                          <a:effectLst/>
                          <a:latin typeface="Arial" panose="020B0604020202020204" pitchFamily="34" charset="0"/>
                          <a:ea typeface="Batang"/>
                          <a:cs typeface="Times New Roman" panose="02020603050405020304" pitchFamily="18" charset="0"/>
                        </a:rPr>
                        <a:t>Trays as recommended by World Bridge Federation to prevent immediate contact among </a:t>
                      </a:r>
                      <a:r>
                        <a:rPr lang="en-GB" sz="1800" dirty="0" smtClean="0">
                          <a:effectLst/>
                          <a:latin typeface="Arial" panose="020B0604020202020204" pitchFamily="34" charset="0"/>
                          <a:ea typeface="Batang"/>
                          <a:cs typeface="Times New Roman" panose="02020603050405020304" pitchFamily="18" charset="0"/>
                        </a:rPr>
                        <a:t>players as per COVID</a:t>
                      </a:r>
                      <a:r>
                        <a:rPr lang="en-GB" sz="1800" baseline="0" dirty="0" smtClean="0">
                          <a:effectLst/>
                          <a:latin typeface="Arial" panose="020B0604020202020204" pitchFamily="34" charset="0"/>
                          <a:ea typeface="Batang"/>
                          <a:cs typeface="Times New Roman" panose="02020603050405020304" pitchFamily="18" charset="0"/>
                        </a:rPr>
                        <a:t> 19 guidelines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600" dirty="0" err="1" smtClean="0">
                          <a:latin typeface="+mn-lt"/>
                        </a:rPr>
                        <a:t>Rs</a:t>
                      </a:r>
                      <a:r>
                        <a:rPr lang="en-IN" sz="1600" dirty="0" smtClean="0">
                          <a:latin typeface="+mn-lt"/>
                        </a:rPr>
                        <a:t>.</a:t>
                      </a:r>
                      <a:r>
                        <a:rPr lang="en-IN" sz="1600" baseline="0" dirty="0" smtClean="0">
                          <a:latin typeface="+mn-lt"/>
                        </a:rPr>
                        <a:t> 25000 + import duty</a:t>
                      </a:r>
                      <a:endParaRPr lang="en-IN" sz="16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60</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Proprietary in nature– To be imported</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20,00,000</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3395">
                <a:tc>
                  <a:txBody>
                    <a:bodyPr/>
                    <a:lstStyle/>
                    <a:p>
                      <a:pPr marL="457200">
                        <a:lnSpc>
                          <a:spcPct val="115000"/>
                        </a:lnSpc>
                        <a:spcAft>
                          <a:spcPts val="1000"/>
                        </a:spcAft>
                      </a:pPr>
                      <a:r>
                        <a:rPr lang="en-GB" sz="1800" dirty="0">
                          <a:effectLst/>
                          <a:latin typeface="Arial" panose="020B0604020202020204" pitchFamily="34" charset="0"/>
                          <a:ea typeface="Batang"/>
                          <a:cs typeface="Times New Roman" panose="02020603050405020304" pitchFamily="18" charset="0"/>
                        </a:rPr>
                        <a:t>LED 55 inch TV Projectors </a:t>
                      </a:r>
                      <a:r>
                        <a:rPr lang="en-GB" sz="1800" dirty="0" smtClean="0">
                          <a:effectLst/>
                          <a:latin typeface="Arial" panose="020B0604020202020204" pitchFamily="34" charset="0"/>
                          <a:ea typeface="Batang"/>
                          <a:cs typeface="Times New Roman" panose="02020603050405020304" pitchFamily="18" charset="0"/>
                        </a:rPr>
                        <a:t>for </a:t>
                      </a:r>
                      <a:r>
                        <a:rPr lang="en-GB" sz="1800" dirty="0">
                          <a:effectLst/>
                          <a:latin typeface="Arial" panose="020B0604020202020204" pitchFamily="34" charset="0"/>
                          <a:ea typeface="Batang"/>
                          <a:cs typeface="Times New Roman" panose="02020603050405020304" pitchFamily="18" charset="0"/>
                        </a:rPr>
                        <a:t>Display of </a:t>
                      </a:r>
                      <a:r>
                        <a:rPr lang="en-GB" sz="1800" dirty="0" smtClean="0">
                          <a:effectLst/>
                          <a:latin typeface="Arial" panose="020B0604020202020204" pitchFamily="34" charset="0"/>
                          <a:ea typeface="Batang"/>
                          <a:cs typeface="Times New Roman" panose="02020603050405020304" pitchFamily="18" charset="0"/>
                        </a:rPr>
                        <a:t>Scores</a:t>
                      </a:r>
                      <a:r>
                        <a:rPr lang="en-GB" sz="1800" baseline="0" dirty="0" smtClean="0">
                          <a:effectLst/>
                          <a:latin typeface="Arial" panose="020B0604020202020204" pitchFamily="34" charset="0"/>
                          <a:ea typeface="Batang"/>
                          <a:cs typeface="Times New Roman" panose="02020603050405020304" pitchFamily="18" charset="0"/>
                        </a:rPr>
                        <a:t> as per international standards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600" dirty="0" err="1" smtClean="0">
                          <a:latin typeface="+mn-lt"/>
                        </a:rPr>
                        <a:t>Rs</a:t>
                      </a:r>
                      <a:r>
                        <a:rPr lang="en-IN" sz="1600" dirty="0" smtClean="0">
                          <a:latin typeface="+mn-lt"/>
                        </a:rPr>
                        <a:t> 80000</a:t>
                      </a:r>
                      <a:r>
                        <a:rPr lang="en-IN" sz="1600" baseline="0" dirty="0" smtClean="0">
                          <a:latin typeface="+mn-lt"/>
                        </a:rPr>
                        <a:t> per piece with installation costs</a:t>
                      </a:r>
                      <a:endParaRPr lang="en-IN" sz="16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5</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4,00,000</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493395">
                <a:tc>
                  <a:txBody>
                    <a:bodyPr/>
                    <a:lstStyle/>
                    <a:p>
                      <a:pPr marL="457200">
                        <a:lnSpc>
                          <a:spcPct val="115000"/>
                        </a:lnSpc>
                        <a:spcAft>
                          <a:spcPts val="1000"/>
                        </a:spcAft>
                      </a:pPr>
                      <a:r>
                        <a:rPr lang="en-GB" sz="1800" dirty="0">
                          <a:effectLst/>
                          <a:latin typeface="Arial" panose="020B0604020202020204" pitchFamily="34" charset="0"/>
                          <a:ea typeface="Batang"/>
                          <a:cs typeface="Times New Roman" panose="02020603050405020304" pitchFamily="18" charset="0"/>
                        </a:rPr>
                        <a:t>Dealing Machine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600" dirty="0" smtClean="0">
                          <a:latin typeface="+mn-lt"/>
                        </a:rPr>
                        <a:t>3,00,000</a:t>
                      </a:r>
                      <a:endParaRPr lang="en-IN" sz="16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1</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Proprietary in nature– To be imported</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3,00,000</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3395">
                <a:tc>
                  <a:txBody>
                    <a:bodyPr/>
                    <a:lstStyle/>
                    <a:p>
                      <a:pPr algn="ctr"/>
                      <a:r>
                        <a:rPr kumimoji="0" lang="en-IN" sz="1400" b="0" i="0" u="none" strike="noStrike" kern="1200" cap="none" spc="0" normalizeH="0" baseline="0" dirty="0" smtClean="0">
                          <a:ln>
                            <a:noFill/>
                          </a:ln>
                          <a:solidFill>
                            <a:prstClr val="black"/>
                          </a:solidFill>
                          <a:effectLst/>
                          <a:uLnTx/>
                          <a:uFillTx/>
                          <a:latin typeface="+mn-lt"/>
                          <a:ea typeface="+mn-ea"/>
                          <a:cs typeface="+mn-cs"/>
                        </a:rPr>
                        <a:t>Federation has warehouse facility at </a:t>
                      </a:r>
                      <a:r>
                        <a:rPr kumimoji="0" lang="en-IN" sz="1400" b="0" i="0" u="none" strike="noStrike" kern="1200" cap="none" spc="0" normalizeH="0" baseline="0" dirty="0" smtClean="0">
                          <a:ln>
                            <a:noFill/>
                          </a:ln>
                          <a:solidFill>
                            <a:prstClr val="black"/>
                          </a:solidFill>
                          <a:effectLst/>
                          <a:uLnTx/>
                          <a:uFillTx/>
                          <a:latin typeface="+mn-lt"/>
                          <a:ea typeface="+mn-ea"/>
                          <a:cs typeface="+mn-cs"/>
                        </a:rPr>
                        <a:t>Mumbai for materials to be stored</a:t>
                      </a: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69464959"/>
                  </a:ext>
                </a:extLst>
              </a:tr>
              <a:tr h="4933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dirty="0" smtClean="0">
                          <a:ln>
                            <a:noFill/>
                          </a:ln>
                          <a:solidFill>
                            <a:prstClr val="black"/>
                          </a:solidFill>
                          <a:effectLst/>
                          <a:uLnTx/>
                          <a:uFillTx/>
                          <a:latin typeface="+mn-lt"/>
                          <a:ea typeface="+mn-ea"/>
                          <a:cs typeface="+mn-cs"/>
                        </a:rPr>
                        <a:t>Local Logistics </a:t>
                      </a:r>
                      <a:r>
                        <a:rPr kumimoji="0" lang="en-IN" sz="1400" b="0" i="0" u="none" strike="noStrike" kern="1200" cap="none" spc="0" normalizeH="0" baseline="0" dirty="0" smtClean="0">
                          <a:ln>
                            <a:noFill/>
                          </a:ln>
                          <a:solidFill>
                            <a:prstClr val="black"/>
                          </a:solidFill>
                          <a:effectLst/>
                          <a:uLnTx/>
                          <a:uFillTx/>
                          <a:latin typeface="+mn-lt"/>
                          <a:ea typeface="+mn-ea"/>
                          <a:cs typeface="+mn-cs"/>
                        </a:rPr>
                        <a:t>cost for these materials will be borne by federation</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0369046"/>
                  </a:ext>
                </a:extLst>
              </a:tr>
              <a:tr h="493395">
                <a:tc gridSpan="3">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bg1"/>
                          </a:solidFill>
                          <a:latin typeface="+mn-lt"/>
                          <a:ea typeface="+mn-ea"/>
                          <a:cs typeface="+mn-cs"/>
                        </a:rPr>
                        <a:t>33,00,000</a:t>
                      </a: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176677659"/>
                  </a:ext>
                </a:extLst>
              </a:tr>
            </a:tbl>
          </a:graphicData>
        </a:graphic>
      </p:graphicFrame>
    </p:spTree>
    <p:extLst>
      <p:ext uri="{BB962C8B-B14F-4D97-AF65-F5344CB8AC3E}">
        <p14:creationId xmlns:p14="http://schemas.microsoft.com/office/powerpoint/2010/main" val="805196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4088"/>
            <a:ext cx="10801350" cy="896112"/>
          </a:xfrm>
        </p:spPr>
        <p:txBody>
          <a:bodyPr>
            <a:normAutofit/>
          </a:bodyPr>
          <a:lstStyle/>
          <a:p>
            <a:pPr algn="ctr"/>
            <a:r>
              <a:rPr lang="en-US" sz="4000" b="1" dirty="0"/>
              <a:t>Equipment Consumables (Jr.)</a:t>
            </a:r>
          </a:p>
        </p:txBody>
      </p:sp>
      <p:graphicFrame>
        <p:nvGraphicFramePr>
          <p:cNvPr id="5" name="Table 4">
            <a:extLst>
              <a:ext uri="{FF2B5EF4-FFF2-40B4-BE49-F238E27FC236}">
                <a16:creationId xmlns:a16="http://schemas.microsoft.com/office/drawing/2014/main" id="{2CBFC9D2-771A-4F52-A5A9-B05044EFB124}"/>
              </a:ext>
            </a:extLst>
          </p:cNvPr>
          <p:cNvGraphicFramePr>
            <a:graphicFrameLocks/>
          </p:cNvGraphicFramePr>
          <p:nvPr/>
        </p:nvGraphicFramePr>
        <p:xfrm>
          <a:off x="695325" y="1771650"/>
          <a:ext cx="10801349" cy="4933950"/>
        </p:xfrm>
        <a:graphic>
          <a:graphicData uri="http://schemas.openxmlformats.org/drawingml/2006/table">
            <a:tbl>
              <a:tblPr firstRow="1" bandRow="1">
                <a:tableStyleId>{5C22544A-7EE6-4342-B048-85BDC9FD1C3A}</a:tableStyleId>
              </a:tblPr>
              <a:tblGrid>
                <a:gridCol w="3749501">
                  <a:extLst>
                    <a:ext uri="{9D8B030D-6E8A-4147-A177-3AD203B41FA5}">
                      <a16:colId xmlns:a16="http://schemas.microsoft.com/office/drawing/2014/main" val="2672310038"/>
                    </a:ext>
                  </a:extLst>
                </a:gridCol>
                <a:gridCol w="1762962">
                  <a:extLst>
                    <a:ext uri="{9D8B030D-6E8A-4147-A177-3AD203B41FA5}">
                      <a16:colId xmlns:a16="http://schemas.microsoft.com/office/drawing/2014/main" val="595619547"/>
                    </a:ext>
                  </a:extLst>
                </a:gridCol>
                <a:gridCol w="1762962">
                  <a:extLst>
                    <a:ext uri="{9D8B030D-6E8A-4147-A177-3AD203B41FA5}">
                      <a16:colId xmlns:a16="http://schemas.microsoft.com/office/drawing/2014/main" val="1378314690"/>
                    </a:ext>
                  </a:extLst>
                </a:gridCol>
                <a:gridCol w="1762962">
                  <a:extLst>
                    <a:ext uri="{9D8B030D-6E8A-4147-A177-3AD203B41FA5}">
                      <a16:colId xmlns:a16="http://schemas.microsoft.com/office/drawing/2014/main" val="2030358497"/>
                    </a:ext>
                  </a:extLst>
                </a:gridCol>
                <a:gridCol w="1762962">
                  <a:extLst>
                    <a:ext uri="{9D8B030D-6E8A-4147-A177-3AD203B41FA5}">
                      <a16:colId xmlns:a16="http://schemas.microsoft.com/office/drawing/2014/main" val="299791581"/>
                    </a:ext>
                  </a:extLst>
                </a:gridCol>
              </a:tblGrid>
              <a:tr h="493395">
                <a:tc>
                  <a:txBody>
                    <a:bodyPr/>
                    <a:lstStyle/>
                    <a:p>
                      <a:pPr algn="ctr"/>
                      <a:r>
                        <a:rPr lang="en-US" sz="1400" b="1" dirty="0">
                          <a:solidFill>
                            <a:schemeClr val="bg1"/>
                          </a:solidFill>
                          <a:latin typeface="+mn-lt"/>
                        </a:rPr>
                        <a:t>Item</a:t>
                      </a:r>
                      <a:endParaRPr lang="en-IN"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U</a:t>
                      </a:r>
                      <a:r>
                        <a:rPr lang="en-IN" sz="1400" b="1" kern="1200" dirty="0">
                          <a:solidFill>
                            <a:schemeClr val="bg1"/>
                          </a:solidFill>
                          <a:effectLst/>
                          <a:latin typeface="+mn-lt"/>
                          <a:ea typeface="+mn-ea"/>
                          <a:cs typeface="+mn-cs"/>
                        </a:rPr>
                        <a:t>nit Cost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Quantity</a:t>
                      </a:r>
                      <a:endParaRPr lang="en-IN" sz="1400" b="1" kern="1200" dirty="0">
                        <a:solidFill>
                          <a:schemeClr val="bg1"/>
                        </a:solidFill>
                        <a:effectLst/>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Desired Make</a:t>
                      </a:r>
                      <a:br>
                        <a:rPr lang="en-US" sz="1400" b="1" kern="1200" dirty="0">
                          <a:solidFill>
                            <a:schemeClr val="bg1"/>
                          </a:solidFill>
                          <a:effectLst/>
                          <a:latin typeface="+mn-lt"/>
                          <a:ea typeface="+mn-ea"/>
                          <a:cs typeface="+mn-cs"/>
                        </a:rPr>
                      </a:br>
                      <a:r>
                        <a:rPr lang="en-US" sz="1400" b="1" kern="1200" dirty="0">
                          <a:solidFill>
                            <a:schemeClr val="bg1"/>
                          </a:solidFill>
                          <a:effectLst/>
                          <a:latin typeface="+mn-lt"/>
                          <a:ea typeface="+mn-ea"/>
                          <a:cs typeface="+mn-cs"/>
                        </a:rPr>
                        <a:t>(if any)</a:t>
                      </a:r>
                      <a:endParaRPr lang="en-IN" sz="1400" b="1" kern="1200" dirty="0">
                        <a:solidFill>
                          <a:schemeClr val="bg1"/>
                        </a:solidFill>
                        <a:effectLst/>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b="1" kern="1200" dirty="0">
                          <a:solidFill>
                            <a:schemeClr val="bg1"/>
                          </a:solidFill>
                          <a:effectLst/>
                          <a:latin typeface="+mn-lt"/>
                          <a:ea typeface="+mn-ea"/>
                          <a:cs typeface="+mn-cs"/>
                        </a:rPr>
                        <a:t>Approximate Cost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3395">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493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3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493395">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69464959"/>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0369046"/>
                  </a:ext>
                </a:extLst>
              </a:tr>
              <a:tr h="493395">
                <a:tc gridSpan="3">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176677659"/>
                  </a:ext>
                </a:extLst>
              </a:tr>
            </a:tbl>
          </a:graphicData>
        </a:graphic>
      </p:graphicFrame>
    </p:spTree>
    <p:extLst>
      <p:ext uri="{BB962C8B-B14F-4D97-AF65-F5344CB8AC3E}">
        <p14:creationId xmlns:p14="http://schemas.microsoft.com/office/powerpoint/2010/main" val="3242566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Present Performance (Sr.)</a:t>
            </a:r>
          </a:p>
        </p:txBody>
      </p:sp>
      <p:graphicFrame>
        <p:nvGraphicFramePr>
          <p:cNvPr id="10" name="Table 4">
            <a:extLst>
              <a:ext uri="{FF2B5EF4-FFF2-40B4-BE49-F238E27FC236}">
                <a16:creationId xmlns:a16="http://schemas.microsoft.com/office/drawing/2014/main" id="{83A631F0-879C-4C65-9481-03D7A629E414}"/>
              </a:ext>
            </a:extLst>
          </p:cNvPr>
          <p:cNvGraphicFramePr>
            <a:graphicFrameLocks/>
          </p:cNvGraphicFramePr>
          <p:nvPr>
            <p:extLst>
              <p:ext uri="{D42A27DB-BD31-4B8C-83A1-F6EECF244321}">
                <p14:modId xmlns:p14="http://schemas.microsoft.com/office/powerpoint/2010/main" val="3149053991"/>
              </p:ext>
            </p:extLst>
          </p:nvPr>
        </p:nvGraphicFramePr>
        <p:xfrm>
          <a:off x="431940" y="1752600"/>
          <a:ext cx="11302860" cy="5724342"/>
        </p:xfrm>
        <a:graphic>
          <a:graphicData uri="http://schemas.openxmlformats.org/drawingml/2006/table">
            <a:tbl>
              <a:tblPr firstRow="1" bandRow="1">
                <a:tableStyleId>{5C22544A-7EE6-4342-B048-85BDC9FD1C3A}</a:tableStyleId>
              </a:tblPr>
              <a:tblGrid>
                <a:gridCol w="2655116">
                  <a:extLst>
                    <a:ext uri="{9D8B030D-6E8A-4147-A177-3AD203B41FA5}">
                      <a16:colId xmlns:a16="http://schemas.microsoft.com/office/drawing/2014/main" val="2672310038"/>
                    </a:ext>
                  </a:extLst>
                </a:gridCol>
                <a:gridCol w="1382701">
                  <a:extLst>
                    <a:ext uri="{9D8B030D-6E8A-4147-A177-3AD203B41FA5}">
                      <a16:colId xmlns:a16="http://schemas.microsoft.com/office/drawing/2014/main" val="595619547"/>
                    </a:ext>
                  </a:extLst>
                </a:gridCol>
                <a:gridCol w="1626243">
                  <a:extLst>
                    <a:ext uri="{9D8B030D-6E8A-4147-A177-3AD203B41FA5}">
                      <a16:colId xmlns:a16="http://schemas.microsoft.com/office/drawing/2014/main" val="1378314690"/>
                    </a:ext>
                  </a:extLst>
                </a:gridCol>
                <a:gridCol w="881190">
                  <a:extLst>
                    <a:ext uri="{9D8B030D-6E8A-4147-A177-3AD203B41FA5}">
                      <a16:colId xmlns:a16="http://schemas.microsoft.com/office/drawing/2014/main" val="2030358497"/>
                    </a:ext>
                  </a:extLst>
                </a:gridCol>
                <a:gridCol w="702986">
                  <a:extLst>
                    <a:ext uri="{9D8B030D-6E8A-4147-A177-3AD203B41FA5}">
                      <a16:colId xmlns:a16="http://schemas.microsoft.com/office/drawing/2014/main" val="222871392"/>
                    </a:ext>
                  </a:extLst>
                </a:gridCol>
                <a:gridCol w="1728192">
                  <a:extLst>
                    <a:ext uri="{9D8B030D-6E8A-4147-A177-3AD203B41FA5}">
                      <a16:colId xmlns:a16="http://schemas.microsoft.com/office/drawing/2014/main" val="1427879640"/>
                    </a:ext>
                  </a:extLst>
                </a:gridCol>
                <a:gridCol w="1227966">
                  <a:extLst>
                    <a:ext uri="{9D8B030D-6E8A-4147-A177-3AD203B41FA5}">
                      <a16:colId xmlns:a16="http://schemas.microsoft.com/office/drawing/2014/main" val="906133921"/>
                    </a:ext>
                  </a:extLst>
                </a:gridCol>
                <a:gridCol w="1098466">
                  <a:extLst>
                    <a:ext uri="{9D8B030D-6E8A-4147-A177-3AD203B41FA5}">
                      <a16:colId xmlns:a16="http://schemas.microsoft.com/office/drawing/2014/main" val="3503670546"/>
                    </a:ext>
                  </a:extLst>
                </a:gridCol>
              </a:tblGrid>
              <a:tr h="517483">
                <a:tc gridSpan="8">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Most recent Olympic Games, World Championships, Asian &amp; Commonwealth Games/Championship</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tc>
                <a:tc hMerge="1">
                  <a:txBody>
                    <a:bodyPr/>
                    <a:lstStyle/>
                    <a:p>
                      <a:pPr algn="ctr"/>
                      <a:endParaRPr lang="en-IN" sz="1700" dirty="0"/>
                    </a:p>
                  </a:txBody>
                  <a:tcPr marL="90803" marR="90803" marT="45401" marB="454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700" dirty="0"/>
                    </a:p>
                  </a:txBody>
                  <a:tcPr marL="90803" marR="90803" marT="45401" marB="454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700" dirty="0"/>
                    </a:p>
                  </a:txBody>
                  <a:tcPr marL="90803" marR="90803" marT="45401" marB="454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extLst>
                  <a:ext uri="{0D108BD9-81ED-4DB2-BD59-A6C34878D82A}">
                    <a16:rowId xmlns:a16="http://schemas.microsoft.com/office/drawing/2014/main" val="2771619698"/>
                  </a:ext>
                </a:extLst>
              </a:tr>
              <a:tr h="517483">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Competition</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Year</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3">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Target Previously Specified</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tc gridSpan="3">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Actual Achieved</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extLst>
                  <a:ext uri="{0D108BD9-81ED-4DB2-BD59-A6C34878D82A}">
                    <a16:rowId xmlns:a16="http://schemas.microsoft.com/office/drawing/2014/main" val="3836735838"/>
                  </a:ext>
                </a:extLst>
              </a:tr>
              <a:tr h="517483">
                <a:tc vMerge="1">
                  <a:txBody>
                    <a:bodyPr/>
                    <a:lstStyle/>
                    <a:p>
                      <a:pPr algn="ctr"/>
                      <a:r>
                        <a:rPr lang="en-US" sz="1600" b="1" dirty="0"/>
                        <a:t>Competition</a:t>
                      </a:r>
                      <a:endParaRPr lang="en-IN" sz="1600" b="1" dirty="0"/>
                    </a:p>
                  </a:txBody>
                  <a:tcPr marL="90803" marR="90803" marT="45401" marB="45401" anchor="ctr"/>
                </a:tc>
                <a:tc vMerge="1">
                  <a:txBody>
                    <a:bodyPr/>
                    <a:lstStyle/>
                    <a:p>
                      <a:pPr algn="ctr"/>
                      <a:r>
                        <a:rPr lang="en-US" sz="1600" b="1" dirty="0"/>
                        <a:t>Year</a:t>
                      </a:r>
                      <a:endParaRPr lang="en-IN" sz="1600" b="1" dirty="0"/>
                    </a:p>
                  </a:txBody>
                  <a:tcPr marL="90803" marR="90803" marT="45401" marB="45401" anchor="ct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Participation</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Top 8</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Medals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n-lt"/>
                        </a:rPr>
                        <a:t>Participation</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Top 8</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Medals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881080399"/>
                  </a:ext>
                </a:extLst>
              </a:tr>
              <a:tr h="517483">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dirty="0">
                          <a:latin typeface="+mn-lt"/>
                        </a:rPr>
                        <a:t>Olympic Games</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a:latin typeface="+mn-lt"/>
                        </a:rPr>
                        <a:t>2016</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NA</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endParaRPr lang="en-IN" sz="1400" b="1"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endParaRPr lang="en-IN" sz="1400" b="1"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517483">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kumimoji="0" lang="en-US" sz="1400" b="0" u="none" strike="noStrike" kern="1200" cap="none" spc="0" normalizeH="0" baseline="0" noProof="0" dirty="0">
                          <a:ln>
                            <a:noFill/>
                          </a:ln>
                          <a:solidFill>
                            <a:prstClr val="black"/>
                          </a:solidFill>
                          <a:effectLst/>
                          <a:uLnTx/>
                          <a:uFillTx/>
                          <a:latin typeface="+mn-lt"/>
                        </a:rPr>
                        <a:t>World Championship</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dirty="0" smtClean="0">
                          <a:latin typeface="+mn-lt"/>
                        </a:rPr>
                        <a:t>2019</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Men/Seniors</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Top</a:t>
                      </a:r>
                      <a:r>
                        <a:rPr lang="en-IN" sz="1400" kern="1200" baseline="0" dirty="0" smtClean="0">
                          <a:solidFill>
                            <a:schemeClr val="tx1"/>
                          </a:solidFill>
                          <a:latin typeface="+mn-lt"/>
                          <a:ea typeface="+mn-ea"/>
                          <a:cs typeface="+mn-cs"/>
                        </a:rPr>
                        <a:t> 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Seniors /Men</a:t>
                      </a:r>
                      <a:r>
                        <a:rPr lang="en-IN" sz="1400" kern="1200" baseline="0" dirty="0" smtClean="0">
                          <a:solidFill>
                            <a:schemeClr val="tx1"/>
                          </a:solidFill>
                          <a:latin typeface="+mn-lt"/>
                          <a:ea typeface="+mn-ea"/>
                          <a:cs typeface="+mn-cs"/>
                        </a:rPr>
                        <a:t> / Women /Mixed</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Third Rank</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Bronze</a:t>
                      </a:r>
                      <a:r>
                        <a:rPr lang="en-IN" sz="1400" kern="1200" baseline="0" dirty="0" smtClean="0">
                          <a:solidFill>
                            <a:schemeClr val="tx1"/>
                          </a:solidFill>
                          <a:latin typeface="+mn-lt"/>
                          <a:ea typeface="+mn-ea"/>
                          <a:cs typeface="+mn-cs"/>
                        </a:rPr>
                        <a:t> Medal</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517483">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kumimoji="0" lang="en-US" sz="1400" b="0" u="none" strike="noStrike" kern="1200" cap="none" spc="0" normalizeH="0" baseline="0" dirty="0">
                          <a:ln>
                            <a:noFill/>
                          </a:ln>
                          <a:solidFill>
                            <a:prstClr val="black"/>
                          </a:solidFill>
                          <a:effectLst/>
                          <a:uLnTx/>
                          <a:uFillTx/>
                          <a:latin typeface="+mn-lt"/>
                        </a:rPr>
                        <a:t>Asian Games</a:t>
                      </a: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kumimoji="0" lang="en-US" sz="1400" b="0" u="none" strike="noStrike" kern="1200" cap="none" spc="0" normalizeH="0" baseline="0">
                          <a:ln>
                            <a:noFill/>
                          </a:ln>
                          <a:solidFill>
                            <a:prstClr val="black"/>
                          </a:solidFill>
                          <a:effectLst/>
                          <a:uLnTx/>
                          <a:uFillTx/>
                          <a:latin typeface="+mn-lt"/>
                        </a:rPr>
                        <a:t>2018</a:t>
                      </a: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Men/Mixed/Super</a:t>
                      </a:r>
                      <a:r>
                        <a:rPr lang="en-IN" sz="1400" kern="1200" baseline="0" dirty="0" smtClean="0">
                          <a:solidFill>
                            <a:schemeClr val="tx1"/>
                          </a:solidFill>
                          <a:latin typeface="+mn-lt"/>
                          <a:ea typeface="+mn-ea"/>
                          <a:cs typeface="+mn-cs"/>
                        </a:rPr>
                        <a:t> Mixed</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smtClean="0">
                          <a:solidFill>
                            <a:schemeClr val="tx1"/>
                          </a:solidFill>
                          <a:latin typeface="+mn-lt"/>
                          <a:ea typeface="+mn-ea"/>
                          <a:cs typeface="+mn-cs"/>
                        </a:rPr>
                        <a:t>Top</a:t>
                      </a:r>
                      <a:r>
                        <a:rPr lang="en-IN" sz="1400" kern="1200" baseline="0" smtClean="0">
                          <a:solidFill>
                            <a:schemeClr val="tx1"/>
                          </a:solidFill>
                          <a:latin typeface="+mn-lt"/>
                          <a:ea typeface="+mn-ea"/>
                          <a:cs typeface="+mn-cs"/>
                        </a:rPr>
                        <a:t> 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Men/Mixed/Super</a:t>
                      </a:r>
                      <a:r>
                        <a:rPr lang="en-IN" sz="1400" kern="1200" baseline="0" dirty="0" smtClean="0">
                          <a:solidFill>
                            <a:schemeClr val="tx1"/>
                          </a:solidFill>
                          <a:latin typeface="+mn-lt"/>
                          <a:ea typeface="+mn-ea"/>
                          <a:cs typeface="+mn-cs"/>
                        </a:rPr>
                        <a:t> Mixed</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 Pairs</a:t>
                      </a:r>
                      <a:r>
                        <a:rPr lang="en-IN" sz="1400" kern="1200" baseline="0" dirty="0" smtClean="0">
                          <a:solidFill>
                            <a:schemeClr val="tx1"/>
                          </a:solidFill>
                          <a:latin typeface="+mn-lt"/>
                          <a:ea typeface="+mn-ea"/>
                          <a:cs typeface="+mn-cs"/>
                        </a:rPr>
                        <a:t> – First</a:t>
                      </a:r>
                      <a:endParaRPr lang="en-IN" sz="1400" kern="1200" baseline="0" dirty="0" smtClean="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baseline="0" dirty="0" smtClean="0">
                          <a:solidFill>
                            <a:schemeClr val="tx1"/>
                          </a:solidFill>
                          <a:latin typeface="+mn-lt"/>
                          <a:ea typeface="+mn-ea"/>
                          <a:cs typeface="+mn-cs"/>
                        </a:rPr>
                        <a:t>Men Teams – Third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baseline="0" dirty="0" smtClean="0">
                          <a:solidFill>
                            <a:schemeClr val="tx1"/>
                          </a:solidFill>
                          <a:latin typeface="+mn-lt"/>
                          <a:ea typeface="+mn-ea"/>
                          <a:cs typeface="+mn-cs"/>
                        </a:rPr>
                        <a:t>Mixed Teams </a:t>
                      </a:r>
                      <a:r>
                        <a:rPr lang="en-IN" sz="1400" kern="1200" baseline="0" dirty="0" smtClean="0">
                          <a:solidFill>
                            <a:schemeClr val="tx1"/>
                          </a:solidFill>
                          <a:latin typeface="+mn-lt"/>
                          <a:ea typeface="+mn-ea"/>
                          <a:cs typeface="+mn-cs"/>
                        </a:rPr>
                        <a:t>- Third</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r>
                        <a:rPr lang="en-IN" sz="1400" kern="1200" baseline="0" dirty="0" smtClean="0">
                          <a:solidFill>
                            <a:schemeClr val="tx1"/>
                          </a:solidFill>
                          <a:latin typeface="+mn-lt"/>
                          <a:ea typeface="+mn-ea"/>
                          <a:cs typeface="+mn-cs"/>
                        </a:rPr>
                        <a:t> Gold + 2 Bronze </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517483">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kumimoji="0" lang="en-US" sz="1400" b="0" u="none" strike="noStrike" kern="1200" cap="none" spc="0" normalizeH="0" baseline="0" dirty="0">
                          <a:ln>
                            <a:noFill/>
                          </a:ln>
                          <a:solidFill>
                            <a:prstClr val="black"/>
                          </a:solidFill>
                          <a:effectLst/>
                          <a:uLnTx/>
                          <a:uFillTx/>
                          <a:latin typeface="+mn-lt"/>
                        </a:rPr>
                        <a:t>Asian </a:t>
                      </a:r>
                      <a:r>
                        <a:rPr kumimoji="0" lang="en-US" sz="1400" b="0" u="none" strike="noStrike" kern="1200" cap="none" spc="0" normalizeH="0" baseline="0" dirty="0" smtClean="0">
                          <a:ln>
                            <a:noFill/>
                          </a:ln>
                          <a:solidFill>
                            <a:prstClr val="black"/>
                          </a:solidFill>
                          <a:effectLst/>
                          <a:uLnTx/>
                          <a:uFillTx/>
                          <a:latin typeface="+mn-lt"/>
                        </a:rPr>
                        <a:t> Bridge Championship</a:t>
                      </a: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2018</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Men/Mixed/Super</a:t>
                      </a:r>
                      <a:r>
                        <a:rPr lang="en-IN" sz="1400" kern="1200" baseline="0" dirty="0" smtClean="0">
                          <a:solidFill>
                            <a:schemeClr val="tx1"/>
                          </a:solidFill>
                          <a:latin typeface="+mn-lt"/>
                          <a:ea typeface="+mn-ea"/>
                          <a:cs typeface="+mn-cs"/>
                        </a:rPr>
                        <a:t> Mixed/Women</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kern="1200" smtClean="0">
                          <a:solidFill>
                            <a:schemeClr val="tx1"/>
                          </a:solidFill>
                          <a:latin typeface="Calibri" panose="020F0502020204030204"/>
                          <a:ea typeface="+mn-ea"/>
                          <a:cs typeface="+mn-cs"/>
                        </a:rPr>
                        <a:t>Top</a:t>
                      </a:r>
                      <a:r>
                        <a:rPr kumimoji="0" lang="en-IN" sz="1400" kern="1200" baseline="0" smtClean="0">
                          <a:solidFill>
                            <a:schemeClr val="tx1"/>
                          </a:solidFill>
                          <a:latin typeface="Calibri" panose="020F0502020204030204"/>
                          <a:ea typeface="+mn-ea"/>
                          <a:cs typeface="+mn-cs"/>
                        </a:rPr>
                        <a:t> 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Men/Mixed/Super</a:t>
                      </a:r>
                      <a:r>
                        <a:rPr lang="en-IN" sz="1400" kern="1200" baseline="0" dirty="0" smtClean="0">
                          <a:solidFill>
                            <a:schemeClr val="tx1"/>
                          </a:solidFill>
                          <a:latin typeface="+mn-lt"/>
                          <a:ea typeface="+mn-ea"/>
                          <a:cs typeface="+mn-cs"/>
                        </a:rPr>
                        <a:t> Mixed/Women</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Mixed</a:t>
                      </a:r>
                      <a:r>
                        <a:rPr lang="en-IN" sz="1400" kern="1200" baseline="0" dirty="0" smtClean="0">
                          <a:solidFill>
                            <a:schemeClr val="tx1"/>
                          </a:solidFill>
                          <a:latin typeface="+mn-lt"/>
                          <a:ea typeface="+mn-ea"/>
                          <a:cs typeface="+mn-cs"/>
                        </a:rPr>
                        <a:t> – Gold</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baseline="0" dirty="0" smtClean="0">
                          <a:solidFill>
                            <a:schemeClr val="tx1"/>
                          </a:solidFill>
                          <a:latin typeface="+mn-lt"/>
                          <a:ea typeface="+mn-ea"/>
                          <a:cs typeface="+mn-cs"/>
                        </a:rPr>
                        <a:t>Men – Silver</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r>
                        <a:rPr lang="en-IN" sz="1400" kern="1200" baseline="0" dirty="0" smtClean="0">
                          <a:solidFill>
                            <a:schemeClr val="tx1"/>
                          </a:solidFill>
                          <a:latin typeface="+mn-lt"/>
                          <a:ea typeface="+mn-ea"/>
                          <a:cs typeface="+mn-cs"/>
                        </a:rPr>
                        <a:t> Gold + 2 Silver + 2 Bronze</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9439381"/>
                  </a:ext>
                </a:extLst>
              </a:tr>
              <a:tr h="517483">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kumimoji="0" lang="en-US" sz="1400" b="0" u="none" strike="noStrike" kern="1200" cap="none" spc="0" normalizeH="0" baseline="0" noProof="0">
                          <a:ln>
                            <a:noFill/>
                          </a:ln>
                          <a:solidFill>
                            <a:prstClr val="black"/>
                          </a:solidFill>
                          <a:effectLst/>
                          <a:uLnTx/>
                          <a:uFillTx/>
                          <a:latin typeface="+mn-lt"/>
                        </a:rPr>
                        <a:t>Commonwealth Games</a:t>
                      </a: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kumimoji="0" lang="en-US" sz="1400" b="0" u="none" strike="noStrike" kern="1200" cap="none" spc="0" normalizeH="0" baseline="0">
                          <a:ln>
                            <a:noFill/>
                          </a:ln>
                          <a:solidFill>
                            <a:prstClr val="black"/>
                          </a:solidFill>
                          <a:effectLst/>
                          <a:uLnTx/>
                          <a:uFillTx/>
                          <a:latin typeface="+mn-lt"/>
                        </a:rPr>
                        <a:t>2018</a:t>
                      </a: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NA</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517483">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kumimoji="0" lang="en-US" sz="1400" b="0" u="none" strike="noStrike" kern="1200" cap="none" spc="0" normalizeH="0" baseline="0" dirty="0">
                          <a:ln>
                            <a:noFill/>
                          </a:ln>
                          <a:solidFill>
                            <a:prstClr val="black"/>
                          </a:solidFill>
                          <a:effectLst/>
                          <a:uLnTx/>
                          <a:uFillTx/>
                          <a:latin typeface="+mn-lt"/>
                        </a:rPr>
                        <a:t>Commonwealth Championship</a:t>
                      </a: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2018</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kern="1200" smtClean="0">
                          <a:solidFill>
                            <a:schemeClr val="tx1"/>
                          </a:solidFill>
                          <a:latin typeface="Calibri" panose="020F0502020204030204"/>
                          <a:ea typeface="+mn-ea"/>
                          <a:cs typeface="+mn-cs"/>
                        </a:rPr>
                        <a:t>Top</a:t>
                      </a:r>
                      <a:r>
                        <a:rPr kumimoji="0" lang="en-IN" sz="1400" kern="1200" baseline="0" smtClean="0">
                          <a:solidFill>
                            <a:schemeClr val="tx1"/>
                          </a:solidFill>
                          <a:latin typeface="Calibri" panose="020F0502020204030204"/>
                          <a:ea typeface="+mn-ea"/>
                          <a:cs typeface="+mn-cs"/>
                        </a:rPr>
                        <a:t> 4</a:t>
                      </a:r>
                      <a:r>
                        <a:rPr lang="en-IN" sz="1400" kern="1200" smtClean="0">
                          <a:solidFill>
                            <a:schemeClr val="tx1"/>
                          </a:solidFill>
                          <a:latin typeface="+mn-lt"/>
                          <a:ea typeface="+mn-ea"/>
                          <a:cs typeface="+mn-cs"/>
                        </a:rPr>
                        <a:t>Men</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First</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Gold Medal</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1712146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4088"/>
            <a:ext cx="10801350" cy="896112"/>
          </a:xfrm>
        </p:spPr>
        <p:txBody>
          <a:bodyPr>
            <a:normAutofit/>
          </a:bodyPr>
          <a:lstStyle/>
          <a:p>
            <a:pPr algn="ctr"/>
            <a:r>
              <a:rPr lang="en-US" sz="4000" b="1" dirty="0"/>
              <a:t>Equipment Non-Consumables (Jr.)</a:t>
            </a:r>
          </a:p>
        </p:txBody>
      </p:sp>
      <p:graphicFrame>
        <p:nvGraphicFramePr>
          <p:cNvPr id="5" name="Table 4">
            <a:extLst>
              <a:ext uri="{FF2B5EF4-FFF2-40B4-BE49-F238E27FC236}">
                <a16:creationId xmlns:a16="http://schemas.microsoft.com/office/drawing/2014/main" id="{2CBFC9D2-771A-4F52-A5A9-B05044EFB124}"/>
              </a:ext>
            </a:extLst>
          </p:cNvPr>
          <p:cNvGraphicFramePr>
            <a:graphicFrameLocks/>
          </p:cNvGraphicFramePr>
          <p:nvPr>
            <p:extLst>
              <p:ext uri="{D42A27DB-BD31-4B8C-83A1-F6EECF244321}">
                <p14:modId xmlns:p14="http://schemas.microsoft.com/office/powerpoint/2010/main" val="1971328419"/>
              </p:ext>
            </p:extLst>
          </p:nvPr>
        </p:nvGraphicFramePr>
        <p:xfrm>
          <a:off x="695325" y="1771650"/>
          <a:ext cx="10801349" cy="4958077"/>
        </p:xfrm>
        <a:graphic>
          <a:graphicData uri="http://schemas.openxmlformats.org/drawingml/2006/table">
            <a:tbl>
              <a:tblPr firstRow="1" bandRow="1">
                <a:tableStyleId>{5C22544A-7EE6-4342-B048-85BDC9FD1C3A}</a:tableStyleId>
              </a:tblPr>
              <a:tblGrid>
                <a:gridCol w="3749501">
                  <a:extLst>
                    <a:ext uri="{9D8B030D-6E8A-4147-A177-3AD203B41FA5}">
                      <a16:colId xmlns:a16="http://schemas.microsoft.com/office/drawing/2014/main" val="2672310038"/>
                    </a:ext>
                  </a:extLst>
                </a:gridCol>
                <a:gridCol w="1762962">
                  <a:extLst>
                    <a:ext uri="{9D8B030D-6E8A-4147-A177-3AD203B41FA5}">
                      <a16:colId xmlns:a16="http://schemas.microsoft.com/office/drawing/2014/main" val="595619547"/>
                    </a:ext>
                  </a:extLst>
                </a:gridCol>
                <a:gridCol w="1762962">
                  <a:extLst>
                    <a:ext uri="{9D8B030D-6E8A-4147-A177-3AD203B41FA5}">
                      <a16:colId xmlns:a16="http://schemas.microsoft.com/office/drawing/2014/main" val="1378314690"/>
                    </a:ext>
                  </a:extLst>
                </a:gridCol>
                <a:gridCol w="1762962">
                  <a:extLst>
                    <a:ext uri="{9D8B030D-6E8A-4147-A177-3AD203B41FA5}">
                      <a16:colId xmlns:a16="http://schemas.microsoft.com/office/drawing/2014/main" val="2030358497"/>
                    </a:ext>
                  </a:extLst>
                </a:gridCol>
                <a:gridCol w="1762962">
                  <a:extLst>
                    <a:ext uri="{9D8B030D-6E8A-4147-A177-3AD203B41FA5}">
                      <a16:colId xmlns:a16="http://schemas.microsoft.com/office/drawing/2014/main" val="299791581"/>
                    </a:ext>
                  </a:extLst>
                </a:gridCol>
              </a:tblGrid>
              <a:tr h="493395">
                <a:tc>
                  <a:txBody>
                    <a:bodyPr/>
                    <a:lstStyle/>
                    <a:p>
                      <a:pPr algn="ctr"/>
                      <a:r>
                        <a:rPr lang="en-US" sz="1400" b="1" dirty="0">
                          <a:solidFill>
                            <a:schemeClr val="bg1"/>
                          </a:solidFill>
                          <a:latin typeface="+mn-lt"/>
                        </a:rPr>
                        <a:t>Item</a:t>
                      </a:r>
                      <a:endParaRPr lang="en-IN" sz="1400" b="1"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U</a:t>
                      </a:r>
                      <a:r>
                        <a:rPr lang="en-IN" sz="1400" b="1" kern="1200" dirty="0">
                          <a:solidFill>
                            <a:schemeClr val="bg1"/>
                          </a:solidFill>
                          <a:effectLst/>
                          <a:latin typeface="+mn-lt"/>
                          <a:ea typeface="+mn-ea"/>
                          <a:cs typeface="+mn-cs"/>
                        </a:rPr>
                        <a:t>nit Cost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Quantity</a:t>
                      </a:r>
                      <a:endParaRPr lang="en-IN" sz="1400" b="1" kern="1200" dirty="0">
                        <a:solidFill>
                          <a:schemeClr val="bg1"/>
                        </a:solidFill>
                        <a:effectLst/>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US" sz="1400" b="1" kern="1200" dirty="0">
                          <a:solidFill>
                            <a:schemeClr val="bg1"/>
                          </a:solidFill>
                          <a:effectLst/>
                          <a:latin typeface="+mn-lt"/>
                          <a:ea typeface="+mn-ea"/>
                          <a:cs typeface="+mn-cs"/>
                        </a:rPr>
                        <a:t>Desired Make</a:t>
                      </a:r>
                      <a:br>
                        <a:rPr lang="en-US" sz="1400" b="1" kern="1200" dirty="0">
                          <a:solidFill>
                            <a:schemeClr val="bg1"/>
                          </a:solidFill>
                          <a:effectLst/>
                          <a:latin typeface="+mn-lt"/>
                          <a:ea typeface="+mn-ea"/>
                          <a:cs typeface="+mn-cs"/>
                        </a:rPr>
                      </a:br>
                      <a:r>
                        <a:rPr lang="en-US" sz="1400" b="1" kern="1200" dirty="0">
                          <a:solidFill>
                            <a:schemeClr val="bg1"/>
                          </a:solidFill>
                          <a:effectLst/>
                          <a:latin typeface="+mn-lt"/>
                          <a:ea typeface="+mn-ea"/>
                          <a:cs typeface="+mn-cs"/>
                        </a:rPr>
                        <a:t>(if any)</a:t>
                      </a:r>
                      <a:endParaRPr lang="en-IN" sz="1400" b="1" kern="1200" dirty="0">
                        <a:solidFill>
                          <a:schemeClr val="bg1"/>
                        </a:solidFill>
                        <a:effectLst/>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b="1" kern="1200" dirty="0">
                          <a:solidFill>
                            <a:schemeClr val="bg1"/>
                          </a:solidFill>
                          <a:effectLst/>
                          <a:latin typeface="+mn-lt"/>
                          <a:ea typeface="+mn-ea"/>
                          <a:cs typeface="+mn-cs"/>
                        </a:rPr>
                        <a:t>Approximate Cost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3395">
                <a:tc>
                  <a:txBody>
                    <a:bodyPr/>
                    <a:lstStyle/>
                    <a:p>
                      <a:pPr algn="ctr"/>
                      <a:r>
                        <a:rPr lang="en-IN" sz="1400" dirty="0" smtClean="0">
                          <a:latin typeface="+mn-lt"/>
                        </a:rPr>
                        <a:t>The</a:t>
                      </a:r>
                      <a:r>
                        <a:rPr lang="en-IN" sz="1400" baseline="0" dirty="0" smtClean="0">
                          <a:latin typeface="+mn-lt"/>
                        </a:rPr>
                        <a:t> above materials will be used for Junior Coaching camps</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493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3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493395">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69464959"/>
                  </a:ext>
                </a:extLst>
              </a:tr>
              <a:tr h="493395">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0369046"/>
                  </a:ext>
                </a:extLst>
              </a:tr>
              <a:tr h="493395">
                <a:tc gridSpan="3">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176677659"/>
                  </a:ext>
                </a:extLst>
              </a:tr>
            </a:tbl>
          </a:graphicData>
        </a:graphic>
      </p:graphicFrame>
    </p:spTree>
    <p:extLst>
      <p:ext uri="{BB962C8B-B14F-4D97-AF65-F5344CB8AC3E}">
        <p14:creationId xmlns:p14="http://schemas.microsoft.com/office/powerpoint/2010/main" val="1101463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4088"/>
            <a:ext cx="10801350" cy="896112"/>
          </a:xfrm>
        </p:spPr>
        <p:txBody>
          <a:bodyPr>
            <a:normAutofit/>
          </a:bodyPr>
          <a:lstStyle/>
          <a:p>
            <a:pPr algn="ctr"/>
            <a:r>
              <a:rPr lang="en-US" sz="4000" b="1" dirty="0"/>
              <a:t>Coach Development Plan (Numbers)</a:t>
            </a:r>
          </a:p>
        </p:txBody>
      </p:sp>
      <p:graphicFrame>
        <p:nvGraphicFramePr>
          <p:cNvPr id="5" name="Table 4">
            <a:extLst>
              <a:ext uri="{FF2B5EF4-FFF2-40B4-BE49-F238E27FC236}">
                <a16:creationId xmlns:a16="http://schemas.microsoft.com/office/drawing/2014/main" id="{2CBFC9D2-771A-4F52-A5A9-B05044EFB124}"/>
              </a:ext>
            </a:extLst>
          </p:cNvPr>
          <p:cNvGraphicFramePr>
            <a:graphicFrameLocks/>
          </p:cNvGraphicFramePr>
          <p:nvPr>
            <p:extLst>
              <p:ext uri="{D42A27DB-BD31-4B8C-83A1-F6EECF244321}">
                <p14:modId xmlns:p14="http://schemas.microsoft.com/office/powerpoint/2010/main" val="3895387530"/>
              </p:ext>
            </p:extLst>
          </p:nvPr>
        </p:nvGraphicFramePr>
        <p:xfrm>
          <a:off x="461965" y="1771650"/>
          <a:ext cx="11268071" cy="4857749"/>
        </p:xfrm>
        <a:graphic>
          <a:graphicData uri="http://schemas.openxmlformats.org/drawingml/2006/table">
            <a:tbl>
              <a:tblPr firstRow="1" bandRow="1">
                <a:tableStyleId>{5C22544A-7EE6-4342-B048-85BDC9FD1C3A}</a:tableStyleId>
              </a:tblPr>
              <a:tblGrid>
                <a:gridCol w="2948898">
                  <a:extLst>
                    <a:ext uri="{9D8B030D-6E8A-4147-A177-3AD203B41FA5}">
                      <a16:colId xmlns:a16="http://schemas.microsoft.com/office/drawing/2014/main" val="2672310038"/>
                    </a:ext>
                  </a:extLst>
                </a:gridCol>
                <a:gridCol w="1386529">
                  <a:extLst>
                    <a:ext uri="{9D8B030D-6E8A-4147-A177-3AD203B41FA5}">
                      <a16:colId xmlns:a16="http://schemas.microsoft.com/office/drawing/2014/main" val="595619547"/>
                    </a:ext>
                  </a:extLst>
                </a:gridCol>
                <a:gridCol w="1142612">
                  <a:extLst>
                    <a:ext uri="{9D8B030D-6E8A-4147-A177-3AD203B41FA5}">
                      <a16:colId xmlns:a16="http://schemas.microsoft.com/office/drawing/2014/main" val="1378314690"/>
                    </a:ext>
                  </a:extLst>
                </a:gridCol>
                <a:gridCol w="1142612">
                  <a:extLst>
                    <a:ext uri="{9D8B030D-6E8A-4147-A177-3AD203B41FA5}">
                      <a16:colId xmlns:a16="http://schemas.microsoft.com/office/drawing/2014/main" val="2030358497"/>
                    </a:ext>
                  </a:extLst>
                </a:gridCol>
                <a:gridCol w="1142612">
                  <a:extLst>
                    <a:ext uri="{9D8B030D-6E8A-4147-A177-3AD203B41FA5}">
                      <a16:colId xmlns:a16="http://schemas.microsoft.com/office/drawing/2014/main" val="299791581"/>
                    </a:ext>
                  </a:extLst>
                </a:gridCol>
                <a:gridCol w="1142612">
                  <a:extLst>
                    <a:ext uri="{9D8B030D-6E8A-4147-A177-3AD203B41FA5}">
                      <a16:colId xmlns:a16="http://schemas.microsoft.com/office/drawing/2014/main" val="4290395407"/>
                    </a:ext>
                  </a:extLst>
                </a:gridCol>
                <a:gridCol w="2362196">
                  <a:extLst>
                    <a:ext uri="{9D8B030D-6E8A-4147-A177-3AD203B41FA5}">
                      <a16:colId xmlns:a16="http://schemas.microsoft.com/office/drawing/2014/main" val="1559174450"/>
                    </a:ext>
                  </a:extLst>
                </a:gridCol>
              </a:tblGrid>
              <a:tr h="373673">
                <a:tc rowSpan="2">
                  <a:txBody>
                    <a:bodyPr/>
                    <a:lstStyle/>
                    <a:p>
                      <a:pPr algn="ctr">
                        <a:lnSpc>
                          <a:spcPct val="100000"/>
                        </a:lnSpc>
                        <a:spcBef>
                          <a:spcPts val="500"/>
                        </a:spcBef>
                        <a:spcAft>
                          <a:spcPts val="1000"/>
                        </a:spcAft>
                      </a:pPr>
                      <a:r>
                        <a:rPr lang="en-IN" sz="1400" b="1" dirty="0" smtClean="0">
                          <a:effectLst/>
                          <a:latin typeface="+mn-lt"/>
                        </a:rPr>
                        <a:t>Certification/Degree/</a:t>
                      </a:r>
                      <a:r>
                        <a:rPr lang="en-IN" sz="1400" b="1" dirty="0" err="1" smtClean="0">
                          <a:effectLst/>
                          <a:latin typeface="+mn-lt"/>
                        </a:rPr>
                        <a:t>CourseRs</a:t>
                      </a:r>
                      <a:r>
                        <a:rPr lang="en-IN" sz="1400" b="1" dirty="0" smtClean="0">
                          <a:effectLst/>
                          <a:latin typeface="+mn-lt"/>
                        </a:rPr>
                        <a:t>. 20</a:t>
                      </a:r>
                      <a:endParaRPr lang="en-IN" sz="1400" b="1"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lnSpc>
                          <a:spcPct val="100000"/>
                        </a:lnSpc>
                        <a:spcBef>
                          <a:spcPts val="500"/>
                        </a:spcBef>
                        <a:spcAft>
                          <a:spcPts val="1000"/>
                        </a:spcAft>
                      </a:pPr>
                      <a:r>
                        <a:rPr lang="en-IN" sz="1400" b="1" dirty="0">
                          <a:effectLst/>
                          <a:latin typeface="+mn-lt"/>
                        </a:rPr>
                        <a:t>Present Numbers</a:t>
                      </a:r>
                      <a:endParaRPr lang="en-IN" sz="1400" b="1"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a:r>
                        <a:rPr lang="en-US" sz="1400" b="1" dirty="0">
                          <a:latin typeface="+mn-lt"/>
                        </a:rPr>
                        <a:t>Numbers Targeted</a:t>
                      </a:r>
                      <a:endParaRPr lang="en-IN" sz="1400" b="1"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lnSpc>
                          <a:spcPct val="100000"/>
                        </a:lnSpc>
                        <a:spcBef>
                          <a:spcPts val="500"/>
                        </a:spcBef>
                        <a:spcAft>
                          <a:spcPts val="1000"/>
                        </a:spcAft>
                      </a:pPr>
                      <a:r>
                        <a:rPr lang="en-US" sz="1400" b="1" dirty="0">
                          <a:effectLst/>
                          <a:latin typeface="+mn-lt"/>
                          <a:cs typeface="Times New Roman" panose="02020603050405020304" pitchFamily="18" charset="0"/>
                        </a:rPr>
                        <a:t>Expected Expenditure</a:t>
                      </a:r>
                      <a:r>
                        <a:rPr lang="en-IN" sz="1400" b="1" dirty="0">
                          <a:effectLst/>
                          <a:latin typeface="+mn-lt"/>
                          <a:cs typeface="Times New Roman" panose="02020603050405020304" pitchFamily="18" charset="0"/>
                        </a:rPr>
                        <a:t/>
                      </a:r>
                      <a:br>
                        <a:rPr lang="en-IN" sz="1400" b="1" dirty="0">
                          <a:effectLst/>
                          <a:latin typeface="+mn-lt"/>
                          <a:cs typeface="Times New Roman" panose="02020603050405020304" pitchFamily="18" charset="0"/>
                        </a:rPr>
                      </a:br>
                      <a:r>
                        <a:rPr lang="en-IN" sz="1400" b="1" dirty="0">
                          <a:effectLst/>
                          <a:latin typeface="+mn-lt"/>
                          <a:cs typeface="Times New Roman" panose="02020603050405020304" pitchFamily="18" charset="0"/>
                        </a:rPr>
                        <a:t>(2020-2021)</a:t>
                      </a:r>
                      <a:endParaRPr lang="en-US" sz="1400" b="1" dirty="0">
                        <a:effectLst/>
                        <a:latin typeface="+mn-lt"/>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373673">
                <a:tc vMerge="1">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Bef>
                          <a:spcPts val="500"/>
                        </a:spcBef>
                        <a:spcAft>
                          <a:spcPts val="1000"/>
                        </a:spcAft>
                      </a:pPr>
                      <a:r>
                        <a:rPr lang="en-IN" sz="1400" b="1" dirty="0">
                          <a:solidFill>
                            <a:schemeClr val="bg1"/>
                          </a:solidFill>
                          <a:effectLst/>
                          <a:latin typeface="+mn-lt"/>
                        </a:rPr>
                        <a:t>2021</a:t>
                      </a:r>
                      <a:endParaRPr lang="en-IN" sz="1400" b="1" dirty="0">
                        <a:solidFill>
                          <a:schemeClr val="bg1"/>
                        </a:solidFill>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spcBef>
                          <a:spcPts val="500"/>
                        </a:spcBef>
                        <a:spcAft>
                          <a:spcPts val="1000"/>
                        </a:spcAft>
                      </a:pPr>
                      <a:r>
                        <a:rPr lang="en-IN" sz="1400" b="1" dirty="0">
                          <a:solidFill>
                            <a:schemeClr val="bg1"/>
                          </a:solidFill>
                          <a:effectLst/>
                          <a:latin typeface="+mn-lt"/>
                        </a:rPr>
                        <a:t>2022</a:t>
                      </a:r>
                      <a:endParaRPr lang="en-IN" sz="1400" b="1" dirty="0">
                        <a:solidFill>
                          <a:schemeClr val="bg1"/>
                        </a:solidFill>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spcBef>
                          <a:spcPts val="500"/>
                        </a:spcBef>
                        <a:spcAft>
                          <a:spcPts val="1000"/>
                        </a:spcAft>
                      </a:pPr>
                      <a:r>
                        <a:rPr lang="en-IN" sz="1400" b="1" dirty="0">
                          <a:solidFill>
                            <a:schemeClr val="bg1"/>
                          </a:solidFill>
                          <a:effectLst/>
                          <a:latin typeface="+mn-lt"/>
                        </a:rPr>
                        <a:t>2023</a:t>
                      </a:r>
                      <a:endParaRPr lang="en-IN" sz="1400" b="1" dirty="0">
                        <a:solidFill>
                          <a:schemeClr val="bg1"/>
                        </a:solidFill>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spcBef>
                          <a:spcPts val="500"/>
                        </a:spcBef>
                        <a:spcAft>
                          <a:spcPts val="1000"/>
                        </a:spcAft>
                      </a:pPr>
                      <a:r>
                        <a:rPr lang="en-IN" sz="1400" b="1" dirty="0">
                          <a:solidFill>
                            <a:schemeClr val="bg1"/>
                          </a:solidFill>
                          <a:effectLst/>
                          <a:latin typeface="+mn-lt"/>
                        </a:rPr>
                        <a:t>2024</a:t>
                      </a:r>
                      <a:endParaRPr lang="en-IN" sz="1400" b="1" dirty="0">
                        <a:solidFill>
                          <a:schemeClr val="bg1"/>
                        </a:solidFill>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373673">
                <a:tc>
                  <a:txBody>
                    <a:bodyPr/>
                    <a:lstStyle/>
                    <a:p>
                      <a:pPr algn="ctr">
                        <a:lnSpc>
                          <a:spcPct val="100000"/>
                        </a:lnSpc>
                        <a:spcBef>
                          <a:spcPts val="500"/>
                        </a:spcBef>
                        <a:spcAft>
                          <a:spcPts val="1000"/>
                        </a:spcAft>
                      </a:pPr>
                      <a:r>
                        <a:rPr lang="en-IN" sz="1400" dirty="0">
                          <a:effectLst/>
                          <a:latin typeface="+mn-lt"/>
                        </a:rPr>
                        <a:t>International Certification Level 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err="1" smtClean="0">
                          <a:solidFill>
                            <a:schemeClr val="tx1"/>
                          </a:solidFill>
                          <a:latin typeface="+mn-lt"/>
                          <a:ea typeface="+mn-ea"/>
                          <a:cs typeface="+mn-cs"/>
                        </a:rPr>
                        <a:t>Rs</a:t>
                      </a:r>
                      <a:r>
                        <a:rPr lang="en-IN" sz="1400" kern="1200" dirty="0" smtClean="0">
                          <a:solidFill>
                            <a:schemeClr val="tx1"/>
                          </a:solidFill>
                          <a:latin typeface="+mn-lt"/>
                          <a:ea typeface="+mn-ea"/>
                          <a:cs typeface="+mn-cs"/>
                        </a:rPr>
                        <a:t>. 25000</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373673">
                <a:tc>
                  <a:txBody>
                    <a:bodyPr/>
                    <a:lstStyle/>
                    <a:p>
                      <a:pPr algn="ctr">
                        <a:lnSpc>
                          <a:spcPct val="100000"/>
                        </a:lnSpc>
                        <a:spcBef>
                          <a:spcPts val="500"/>
                        </a:spcBef>
                        <a:spcAft>
                          <a:spcPts val="1000"/>
                        </a:spcAft>
                      </a:pPr>
                      <a:r>
                        <a:rPr lang="en-IN" sz="1400" dirty="0">
                          <a:effectLst/>
                          <a:latin typeface="+mn-lt"/>
                        </a:rPr>
                        <a:t>International Certification Level II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0" lang="en-IN" sz="1400" b="0" i="0" u="none" strike="noStrike" kern="1200" cap="none" spc="0" normalizeH="0" baseline="0" noProof="0" smtClean="0">
                          <a:ln>
                            <a:noFill/>
                          </a:ln>
                          <a:solidFill>
                            <a:prstClr val="black"/>
                          </a:solidFill>
                          <a:effectLst/>
                          <a:uLnTx/>
                          <a:uFillTx/>
                          <a:latin typeface="Constantia"/>
                          <a:ea typeface="+mn-ea"/>
                          <a:cs typeface="+mn-cs"/>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24771379"/>
                  </a:ext>
                </a:extLst>
              </a:tr>
              <a:tr h="373673">
                <a:tc>
                  <a:txBody>
                    <a:bodyPr/>
                    <a:lstStyle/>
                    <a:p>
                      <a:pPr algn="ctr">
                        <a:lnSpc>
                          <a:spcPct val="100000"/>
                        </a:lnSpc>
                        <a:spcBef>
                          <a:spcPts val="500"/>
                        </a:spcBef>
                        <a:spcAft>
                          <a:spcPts val="1000"/>
                        </a:spcAft>
                      </a:pPr>
                      <a:r>
                        <a:rPr lang="en-IN" sz="1400" dirty="0">
                          <a:effectLst/>
                          <a:latin typeface="+mn-lt"/>
                        </a:rPr>
                        <a:t>International Certification Level III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0" lang="en-IN" sz="1400" b="0" i="0" u="none" strike="noStrike" kern="1200" cap="none" spc="0" normalizeH="0" baseline="0" noProof="0" smtClean="0">
                          <a:ln>
                            <a:noFill/>
                          </a:ln>
                          <a:solidFill>
                            <a:prstClr val="black"/>
                          </a:solidFill>
                          <a:effectLst/>
                          <a:uLnTx/>
                          <a:uFillTx/>
                          <a:latin typeface="Constantia"/>
                          <a:ea typeface="+mn-ea"/>
                          <a:cs typeface="+mn-cs"/>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2556945"/>
                  </a:ext>
                </a:extLst>
              </a:tr>
              <a:tr h="373673">
                <a:tc>
                  <a:txBody>
                    <a:bodyPr/>
                    <a:lstStyle/>
                    <a:p>
                      <a:pPr algn="ctr">
                        <a:lnSpc>
                          <a:spcPct val="100000"/>
                        </a:lnSpc>
                        <a:spcBef>
                          <a:spcPts val="500"/>
                        </a:spcBef>
                        <a:spcAft>
                          <a:spcPts val="1000"/>
                        </a:spcAft>
                      </a:pPr>
                      <a:r>
                        <a:rPr lang="en-IN" sz="1400" dirty="0">
                          <a:effectLst/>
                          <a:latin typeface="+mn-lt"/>
                        </a:rPr>
                        <a:t>International Certification Level IV</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0" lang="en-IN" sz="1400" b="0" i="0" u="none" strike="noStrike" kern="1200" cap="none" spc="0" normalizeH="0" baseline="0" noProof="0" dirty="0" smtClean="0">
                          <a:ln>
                            <a:noFill/>
                          </a:ln>
                          <a:solidFill>
                            <a:prstClr val="black"/>
                          </a:solidFill>
                          <a:effectLst/>
                          <a:uLnTx/>
                          <a:uFillTx/>
                          <a:latin typeface="Constantia"/>
                          <a:ea typeface="+mn-ea"/>
                          <a:cs typeface="+mn-cs"/>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78251101"/>
                  </a:ext>
                </a:extLst>
              </a:tr>
              <a:tr h="373673">
                <a:tc>
                  <a:txBody>
                    <a:bodyPr/>
                    <a:lstStyle/>
                    <a:p>
                      <a:pPr algn="ctr">
                        <a:lnSpc>
                          <a:spcPct val="100000"/>
                        </a:lnSpc>
                        <a:spcBef>
                          <a:spcPts val="500"/>
                        </a:spcBef>
                        <a:spcAft>
                          <a:spcPts val="1000"/>
                        </a:spcAft>
                      </a:pPr>
                      <a:r>
                        <a:rPr lang="en-IN" sz="1400" dirty="0">
                          <a:effectLst/>
                          <a:latin typeface="+mn-lt"/>
                        </a:rPr>
                        <a:t>NSF Certification Level 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2</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6</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09848854"/>
                  </a:ext>
                </a:extLst>
              </a:tr>
              <a:tr h="373673">
                <a:tc>
                  <a:txBody>
                    <a:bodyPr/>
                    <a:lstStyle/>
                    <a:p>
                      <a:pPr algn="ctr">
                        <a:lnSpc>
                          <a:spcPct val="100000"/>
                        </a:lnSpc>
                        <a:spcBef>
                          <a:spcPts val="500"/>
                        </a:spcBef>
                        <a:spcAft>
                          <a:spcPts val="1000"/>
                        </a:spcAft>
                      </a:pPr>
                      <a:r>
                        <a:rPr lang="en-IN" sz="1400" dirty="0">
                          <a:effectLst/>
                          <a:latin typeface="+mn-lt"/>
                        </a:rPr>
                        <a:t>NSF Certification Level II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2</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03120186"/>
                  </a:ext>
                </a:extLst>
              </a:tr>
              <a:tr h="373673">
                <a:tc>
                  <a:txBody>
                    <a:bodyPr/>
                    <a:lstStyle/>
                    <a:p>
                      <a:pPr algn="ctr">
                        <a:lnSpc>
                          <a:spcPct val="100000"/>
                        </a:lnSpc>
                        <a:spcBef>
                          <a:spcPts val="500"/>
                        </a:spcBef>
                        <a:spcAft>
                          <a:spcPts val="1000"/>
                        </a:spcAft>
                      </a:pPr>
                      <a:r>
                        <a:rPr lang="en-IN" sz="1400" dirty="0">
                          <a:effectLst/>
                          <a:latin typeface="+mn-lt"/>
                        </a:rPr>
                        <a:t>NSF Certification Level III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2</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373673">
                <a:tc>
                  <a:txBody>
                    <a:bodyPr/>
                    <a:lstStyle/>
                    <a:p>
                      <a:pPr algn="ctr">
                        <a:lnSpc>
                          <a:spcPct val="100000"/>
                        </a:lnSpc>
                        <a:spcBef>
                          <a:spcPts val="500"/>
                        </a:spcBef>
                        <a:spcAft>
                          <a:spcPts val="1000"/>
                        </a:spcAft>
                      </a:pPr>
                      <a:r>
                        <a:rPr lang="en-IN" sz="1400" dirty="0">
                          <a:effectLst/>
                          <a:latin typeface="+mn-lt"/>
                        </a:rPr>
                        <a:t>NSF Certification Level IV</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4</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6</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dirty="0" err="1" smtClean="0">
                          <a:ln>
                            <a:noFill/>
                          </a:ln>
                          <a:solidFill>
                            <a:prstClr val="black"/>
                          </a:solidFill>
                          <a:effectLst/>
                          <a:uLnTx/>
                          <a:uFillTx/>
                          <a:latin typeface="Constantia"/>
                          <a:ea typeface="+mn-ea"/>
                          <a:cs typeface="+mn-cs"/>
                        </a:rPr>
                        <a:t>Rs</a:t>
                      </a:r>
                      <a:r>
                        <a:rPr kumimoji="0" lang="en-IN" sz="1400" b="0" i="0" u="none" strike="noStrike" kern="1200" cap="none" spc="0" normalizeH="0" baseline="0" noProof="0" dirty="0" smtClean="0">
                          <a:ln>
                            <a:noFill/>
                          </a:ln>
                          <a:solidFill>
                            <a:prstClr val="black"/>
                          </a:solidFill>
                          <a:effectLst/>
                          <a:uLnTx/>
                          <a:uFillTx/>
                          <a:latin typeface="Constantia"/>
                          <a:ea typeface="+mn-ea"/>
                          <a:cs typeface="+mn-cs"/>
                        </a:rPr>
                        <a:t>.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373673">
                <a:tc>
                  <a:txBody>
                    <a:bodyPr/>
                    <a:lstStyle/>
                    <a:p>
                      <a:pPr algn="ctr">
                        <a:lnSpc>
                          <a:spcPct val="100000"/>
                        </a:lnSpc>
                        <a:spcBef>
                          <a:spcPts val="500"/>
                        </a:spcBef>
                        <a:spcAft>
                          <a:spcPts val="1000"/>
                        </a:spcAft>
                      </a:pPr>
                      <a:r>
                        <a:rPr lang="en-IN" sz="1400" dirty="0">
                          <a:effectLst/>
                          <a:latin typeface="+mn-lt"/>
                        </a:rPr>
                        <a:t>NIS Diploma</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373673">
                <a:tc>
                  <a:txBody>
                    <a:bodyPr/>
                    <a:lstStyle/>
                    <a:p>
                      <a:pPr algn="ctr">
                        <a:lnSpc>
                          <a:spcPct val="100000"/>
                        </a:lnSpc>
                        <a:spcBef>
                          <a:spcPts val="500"/>
                        </a:spcBef>
                        <a:spcAft>
                          <a:spcPts val="1000"/>
                        </a:spcAft>
                      </a:pPr>
                      <a:r>
                        <a:rPr lang="en-IN" sz="1400" dirty="0">
                          <a:effectLst/>
                          <a:latin typeface="+mn-lt"/>
                        </a:rPr>
                        <a:t>[Any other qualification]</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373673">
                <a:tc gridSpan="6">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err="1" smtClean="0">
                          <a:solidFill>
                            <a:schemeClr val="bg1"/>
                          </a:solidFill>
                          <a:latin typeface="+mn-lt"/>
                          <a:ea typeface="+mn-ea"/>
                          <a:cs typeface="+mn-cs"/>
                        </a:rPr>
                        <a:t>Rs</a:t>
                      </a:r>
                      <a:r>
                        <a:rPr lang="en-IN" sz="1400" kern="1200" dirty="0" smtClean="0">
                          <a:solidFill>
                            <a:schemeClr val="bg1"/>
                          </a:solidFill>
                          <a:latin typeface="+mn-lt"/>
                          <a:ea typeface="+mn-ea"/>
                          <a:cs typeface="+mn-cs"/>
                        </a:rPr>
                        <a:t>. 2,00,000</a:t>
                      </a: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176677659"/>
                  </a:ext>
                </a:extLst>
              </a:tr>
            </a:tbl>
          </a:graphicData>
        </a:graphic>
      </p:graphicFrame>
    </p:spTree>
    <p:extLst>
      <p:ext uri="{BB962C8B-B14F-4D97-AF65-F5344CB8AC3E}">
        <p14:creationId xmlns:p14="http://schemas.microsoft.com/office/powerpoint/2010/main" val="831525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9" y="704088"/>
            <a:ext cx="11268071" cy="896112"/>
          </a:xfrm>
        </p:spPr>
        <p:txBody>
          <a:bodyPr>
            <a:normAutofit fontScale="90000"/>
          </a:bodyPr>
          <a:lstStyle/>
          <a:p>
            <a:pPr algn="ctr"/>
            <a:r>
              <a:rPr lang="en-US" sz="4000" b="1" dirty="0"/>
              <a:t>Referee &amp; Technical Officials Development Plan (Numbers)</a:t>
            </a:r>
          </a:p>
        </p:txBody>
      </p:sp>
      <p:graphicFrame>
        <p:nvGraphicFramePr>
          <p:cNvPr id="5" name="Table 4">
            <a:extLst>
              <a:ext uri="{FF2B5EF4-FFF2-40B4-BE49-F238E27FC236}">
                <a16:creationId xmlns:a16="http://schemas.microsoft.com/office/drawing/2014/main" id="{2CBFC9D2-771A-4F52-A5A9-B05044EFB124}"/>
              </a:ext>
            </a:extLst>
          </p:cNvPr>
          <p:cNvGraphicFramePr>
            <a:graphicFrameLocks/>
          </p:cNvGraphicFramePr>
          <p:nvPr>
            <p:extLst>
              <p:ext uri="{D42A27DB-BD31-4B8C-83A1-F6EECF244321}">
                <p14:modId xmlns:p14="http://schemas.microsoft.com/office/powerpoint/2010/main" val="3535612245"/>
              </p:ext>
            </p:extLst>
          </p:nvPr>
        </p:nvGraphicFramePr>
        <p:xfrm>
          <a:off x="461965" y="1771650"/>
          <a:ext cx="11268071" cy="4857749"/>
        </p:xfrm>
        <a:graphic>
          <a:graphicData uri="http://schemas.openxmlformats.org/drawingml/2006/table">
            <a:tbl>
              <a:tblPr firstRow="1" bandRow="1">
                <a:tableStyleId>{5C22544A-7EE6-4342-B048-85BDC9FD1C3A}</a:tableStyleId>
              </a:tblPr>
              <a:tblGrid>
                <a:gridCol w="2948898">
                  <a:extLst>
                    <a:ext uri="{9D8B030D-6E8A-4147-A177-3AD203B41FA5}">
                      <a16:colId xmlns:a16="http://schemas.microsoft.com/office/drawing/2014/main" val="2672310038"/>
                    </a:ext>
                  </a:extLst>
                </a:gridCol>
                <a:gridCol w="1386529">
                  <a:extLst>
                    <a:ext uri="{9D8B030D-6E8A-4147-A177-3AD203B41FA5}">
                      <a16:colId xmlns:a16="http://schemas.microsoft.com/office/drawing/2014/main" val="595619547"/>
                    </a:ext>
                  </a:extLst>
                </a:gridCol>
                <a:gridCol w="1142612">
                  <a:extLst>
                    <a:ext uri="{9D8B030D-6E8A-4147-A177-3AD203B41FA5}">
                      <a16:colId xmlns:a16="http://schemas.microsoft.com/office/drawing/2014/main" val="1378314690"/>
                    </a:ext>
                  </a:extLst>
                </a:gridCol>
                <a:gridCol w="1142612">
                  <a:extLst>
                    <a:ext uri="{9D8B030D-6E8A-4147-A177-3AD203B41FA5}">
                      <a16:colId xmlns:a16="http://schemas.microsoft.com/office/drawing/2014/main" val="2030358497"/>
                    </a:ext>
                  </a:extLst>
                </a:gridCol>
                <a:gridCol w="1142612">
                  <a:extLst>
                    <a:ext uri="{9D8B030D-6E8A-4147-A177-3AD203B41FA5}">
                      <a16:colId xmlns:a16="http://schemas.microsoft.com/office/drawing/2014/main" val="299791581"/>
                    </a:ext>
                  </a:extLst>
                </a:gridCol>
                <a:gridCol w="1142612">
                  <a:extLst>
                    <a:ext uri="{9D8B030D-6E8A-4147-A177-3AD203B41FA5}">
                      <a16:colId xmlns:a16="http://schemas.microsoft.com/office/drawing/2014/main" val="4290395407"/>
                    </a:ext>
                  </a:extLst>
                </a:gridCol>
                <a:gridCol w="2362196">
                  <a:extLst>
                    <a:ext uri="{9D8B030D-6E8A-4147-A177-3AD203B41FA5}">
                      <a16:colId xmlns:a16="http://schemas.microsoft.com/office/drawing/2014/main" val="1559174450"/>
                    </a:ext>
                  </a:extLst>
                </a:gridCol>
              </a:tblGrid>
              <a:tr h="373673">
                <a:tc rowSpan="2">
                  <a:txBody>
                    <a:bodyPr/>
                    <a:lstStyle/>
                    <a:p>
                      <a:pPr algn="ctr">
                        <a:lnSpc>
                          <a:spcPct val="100000"/>
                        </a:lnSpc>
                        <a:spcBef>
                          <a:spcPts val="500"/>
                        </a:spcBef>
                        <a:spcAft>
                          <a:spcPts val="1000"/>
                        </a:spcAft>
                      </a:pPr>
                      <a:r>
                        <a:rPr lang="en-IN" sz="1400" b="1" dirty="0">
                          <a:effectLst/>
                          <a:latin typeface="+mn-lt"/>
                        </a:rPr>
                        <a:t>Certification/Degree/Course</a:t>
                      </a:r>
                      <a:endParaRPr lang="en-IN" sz="1400" b="1"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lnSpc>
                          <a:spcPct val="100000"/>
                        </a:lnSpc>
                        <a:spcBef>
                          <a:spcPts val="500"/>
                        </a:spcBef>
                        <a:spcAft>
                          <a:spcPts val="1000"/>
                        </a:spcAft>
                      </a:pPr>
                      <a:r>
                        <a:rPr lang="en-IN" sz="1400" b="1" dirty="0">
                          <a:effectLst/>
                          <a:latin typeface="+mn-lt"/>
                        </a:rPr>
                        <a:t>Present Numbers</a:t>
                      </a:r>
                      <a:endParaRPr lang="en-IN" sz="1400" b="1"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a:r>
                        <a:rPr lang="en-US" sz="1400" b="1" dirty="0">
                          <a:latin typeface="+mn-lt"/>
                        </a:rPr>
                        <a:t>Numbers Targeted</a:t>
                      </a:r>
                      <a:endParaRPr lang="en-IN" sz="1400" b="1"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lnSpc>
                          <a:spcPct val="100000"/>
                        </a:lnSpc>
                        <a:spcBef>
                          <a:spcPts val="500"/>
                        </a:spcBef>
                        <a:spcAft>
                          <a:spcPts val="1000"/>
                        </a:spcAft>
                      </a:pPr>
                      <a:r>
                        <a:rPr lang="en-US" sz="1400" b="1" dirty="0">
                          <a:effectLst/>
                          <a:latin typeface="+mn-lt"/>
                          <a:cs typeface="Times New Roman" panose="02020603050405020304" pitchFamily="18" charset="0"/>
                        </a:rPr>
                        <a:t>Expected Expenditure</a:t>
                      </a:r>
                      <a:r>
                        <a:rPr lang="en-IN" sz="1400" b="1" dirty="0">
                          <a:effectLst/>
                          <a:latin typeface="+mn-lt"/>
                          <a:cs typeface="Times New Roman" panose="02020603050405020304" pitchFamily="18" charset="0"/>
                        </a:rPr>
                        <a:t/>
                      </a:r>
                      <a:br>
                        <a:rPr lang="en-IN" sz="1400" b="1" dirty="0">
                          <a:effectLst/>
                          <a:latin typeface="+mn-lt"/>
                          <a:cs typeface="Times New Roman" panose="02020603050405020304" pitchFamily="18" charset="0"/>
                        </a:rPr>
                      </a:br>
                      <a:r>
                        <a:rPr lang="en-IN" sz="1400" b="1" dirty="0">
                          <a:effectLst/>
                          <a:latin typeface="+mn-lt"/>
                          <a:cs typeface="Times New Roman" panose="02020603050405020304" pitchFamily="18" charset="0"/>
                        </a:rPr>
                        <a:t>(2020-2021)</a:t>
                      </a:r>
                      <a:endParaRPr lang="en-US" sz="1400" b="1" dirty="0">
                        <a:effectLst/>
                        <a:latin typeface="+mn-lt"/>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373673">
                <a:tc vMerge="1">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Bef>
                          <a:spcPts val="500"/>
                        </a:spcBef>
                        <a:spcAft>
                          <a:spcPts val="1000"/>
                        </a:spcAft>
                      </a:pPr>
                      <a:r>
                        <a:rPr lang="en-IN" sz="1400" b="1" dirty="0">
                          <a:solidFill>
                            <a:schemeClr val="bg1"/>
                          </a:solidFill>
                          <a:effectLst/>
                          <a:latin typeface="+mn-lt"/>
                        </a:rPr>
                        <a:t>2021</a:t>
                      </a:r>
                      <a:endParaRPr lang="en-IN" sz="1400" b="1" dirty="0">
                        <a:solidFill>
                          <a:schemeClr val="bg1"/>
                        </a:solidFill>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spcBef>
                          <a:spcPts val="500"/>
                        </a:spcBef>
                        <a:spcAft>
                          <a:spcPts val="1000"/>
                        </a:spcAft>
                      </a:pPr>
                      <a:r>
                        <a:rPr lang="en-IN" sz="1400" b="1" dirty="0">
                          <a:solidFill>
                            <a:schemeClr val="bg1"/>
                          </a:solidFill>
                          <a:effectLst/>
                          <a:latin typeface="+mn-lt"/>
                        </a:rPr>
                        <a:t>2022</a:t>
                      </a:r>
                      <a:endParaRPr lang="en-IN" sz="1400" b="1" dirty="0">
                        <a:solidFill>
                          <a:schemeClr val="bg1"/>
                        </a:solidFill>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spcBef>
                          <a:spcPts val="500"/>
                        </a:spcBef>
                        <a:spcAft>
                          <a:spcPts val="1000"/>
                        </a:spcAft>
                      </a:pPr>
                      <a:r>
                        <a:rPr lang="en-IN" sz="1400" b="1" dirty="0">
                          <a:solidFill>
                            <a:schemeClr val="bg1"/>
                          </a:solidFill>
                          <a:effectLst/>
                          <a:latin typeface="+mn-lt"/>
                        </a:rPr>
                        <a:t>2023</a:t>
                      </a:r>
                      <a:endParaRPr lang="en-IN" sz="1400" b="1" dirty="0">
                        <a:solidFill>
                          <a:schemeClr val="bg1"/>
                        </a:solidFill>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spcBef>
                          <a:spcPts val="500"/>
                        </a:spcBef>
                        <a:spcAft>
                          <a:spcPts val="1000"/>
                        </a:spcAft>
                      </a:pPr>
                      <a:r>
                        <a:rPr lang="en-IN" sz="1400" b="1" dirty="0">
                          <a:solidFill>
                            <a:schemeClr val="bg1"/>
                          </a:solidFill>
                          <a:effectLst/>
                          <a:latin typeface="+mn-lt"/>
                        </a:rPr>
                        <a:t>2024</a:t>
                      </a:r>
                      <a:endParaRPr lang="en-IN" sz="1400" b="1" dirty="0">
                        <a:solidFill>
                          <a:schemeClr val="bg1"/>
                        </a:solidFill>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373673">
                <a:tc>
                  <a:txBody>
                    <a:bodyPr/>
                    <a:lstStyle/>
                    <a:p>
                      <a:pPr algn="ctr">
                        <a:lnSpc>
                          <a:spcPct val="100000"/>
                        </a:lnSpc>
                        <a:spcBef>
                          <a:spcPts val="500"/>
                        </a:spcBef>
                        <a:spcAft>
                          <a:spcPts val="1000"/>
                        </a:spcAft>
                      </a:pPr>
                      <a:r>
                        <a:rPr lang="en-IN" sz="1400" dirty="0">
                          <a:effectLst/>
                          <a:latin typeface="+mn-lt"/>
                        </a:rPr>
                        <a:t>International Certification Level 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1</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err="1" smtClean="0">
                          <a:solidFill>
                            <a:schemeClr val="tx1"/>
                          </a:solidFill>
                          <a:latin typeface="+mn-lt"/>
                          <a:ea typeface="+mn-ea"/>
                          <a:cs typeface="+mn-cs"/>
                        </a:rPr>
                        <a:t>Rs</a:t>
                      </a:r>
                      <a:r>
                        <a:rPr lang="en-IN" sz="1400" kern="1200" dirty="0" smtClean="0">
                          <a:solidFill>
                            <a:schemeClr val="tx1"/>
                          </a:solidFill>
                          <a:latin typeface="+mn-lt"/>
                          <a:ea typeface="+mn-ea"/>
                          <a:cs typeface="+mn-cs"/>
                        </a:rPr>
                        <a:t>. 25000</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373673">
                <a:tc>
                  <a:txBody>
                    <a:bodyPr/>
                    <a:lstStyle/>
                    <a:p>
                      <a:pPr algn="ctr">
                        <a:lnSpc>
                          <a:spcPct val="100000"/>
                        </a:lnSpc>
                        <a:spcBef>
                          <a:spcPts val="500"/>
                        </a:spcBef>
                        <a:spcAft>
                          <a:spcPts val="1000"/>
                        </a:spcAft>
                      </a:pPr>
                      <a:r>
                        <a:rPr lang="en-IN" sz="1400" dirty="0">
                          <a:effectLst/>
                          <a:latin typeface="+mn-lt"/>
                        </a:rPr>
                        <a:t>International Certification Level II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1</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24771379"/>
                  </a:ext>
                </a:extLst>
              </a:tr>
              <a:tr h="373673">
                <a:tc>
                  <a:txBody>
                    <a:bodyPr/>
                    <a:lstStyle/>
                    <a:p>
                      <a:pPr algn="ctr">
                        <a:lnSpc>
                          <a:spcPct val="100000"/>
                        </a:lnSpc>
                        <a:spcBef>
                          <a:spcPts val="500"/>
                        </a:spcBef>
                        <a:spcAft>
                          <a:spcPts val="1000"/>
                        </a:spcAft>
                      </a:pPr>
                      <a:r>
                        <a:rPr lang="en-IN" sz="1400" dirty="0">
                          <a:effectLst/>
                          <a:latin typeface="+mn-lt"/>
                        </a:rPr>
                        <a:t>International Certification Level III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2556945"/>
                  </a:ext>
                </a:extLst>
              </a:tr>
              <a:tr h="373673">
                <a:tc>
                  <a:txBody>
                    <a:bodyPr/>
                    <a:lstStyle/>
                    <a:p>
                      <a:pPr algn="ctr">
                        <a:lnSpc>
                          <a:spcPct val="100000"/>
                        </a:lnSpc>
                        <a:spcBef>
                          <a:spcPts val="500"/>
                        </a:spcBef>
                        <a:spcAft>
                          <a:spcPts val="1000"/>
                        </a:spcAft>
                      </a:pPr>
                      <a:r>
                        <a:rPr lang="en-IN" sz="1400" dirty="0">
                          <a:effectLst/>
                          <a:latin typeface="+mn-lt"/>
                        </a:rPr>
                        <a:t>International Certification Level IV</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Nil</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2</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78251101"/>
                  </a:ext>
                </a:extLst>
              </a:tr>
              <a:tr h="373673">
                <a:tc>
                  <a:txBody>
                    <a:bodyPr/>
                    <a:lstStyle/>
                    <a:p>
                      <a:pPr algn="ctr">
                        <a:lnSpc>
                          <a:spcPct val="100000"/>
                        </a:lnSpc>
                        <a:spcBef>
                          <a:spcPts val="500"/>
                        </a:spcBef>
                        <a:spcAft>
                          <a:spcPts val="1000"/>
                        </a:spcAft>
                      </a:pPr>
                      <a:r>
                        <a:rPr lang="en-IN" sz="1400" dirty="0">
                          <a:effectLst/>
                          <a:latin typeface="+mn-lt"/>
                        </a:rPr>
                        <a:t>NSF Certification Level 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3</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6</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7</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09848854"/>
                  </a:ext>
                </a:extLst>
              </a:tr>
              <a:tr h="373673">
                <a:tc>
                  <a:txBody>
                    <a:bodyPr/>
                    <a:lstStyle/>
                    <a:p>
                      <a:pPr algn="ctr">
                        <a:lnSpc>
                          <a:spcPct val="100000"/>
                        </a:lnSpc>
                        <a:spcBef>
                          <a:spcPts val="500"/>
                        </a:spcBef>
                        <a:spcAft>
                          <a:spcPts val="1000"/>
                        </a:spcAft>
                      </a:pPr>
                      <a:r>
                        <a:rPr lang="en-IN" sz="1400" dirty="0">
                          <a:effectLst/>
                          <a:latin typeface="+mn-lt"/>
                        </a:rPr>
                        <a:t>NSF Certification Level II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3</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6</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7</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dirty="0" err="1" smtClean="0">
                          <a:ln>
                            <a:noFill/>
                          </a:ln>
                          <a:solidFill>
                            <a:prstClr val="black"/>
                          </a:solidFill>
                          <a:effectLst/>
                          <a:uLnTx/>
                          <a:uFillTx/>
                          <a:latin typeface="Constantia"/>
                          <a:ea typeface="+mn-ea"/>
                          <a:cs typeface="+mn-cs"/>
                        </a:rPr>
                        <a:t>Rs</a:t>
                      </a:r>
                      <a:r>
                        <a:rPr kumimoji="0" lang="en-IN" sz="1400" b="0" i="0" u="none" strike="noStrike" kern="1200" cap="none" spc="0" normalizeH="0" baseline="0" noProof="0" dirty="0" smtClean="0">
                          <a:ln>
                            <a:noFill/>
                          </a:ln>
                          <a:solidFill>
                            <a:prstClr val="black"/>
                          </a:solidFill>
                          <a:effectLst/>
                          <a:uLnTx/>
                          <a:uFillTx/>
                          <a:latin typeface="Constantia"/>
                          <a:ea typeface="+mn-ea"/>
                          <a:cs typeface="+mn-cs"/>
                        </a:rPr>
                        <a:t>.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03120186"/>
                  </a:ext>
                </a:extLst>
              </a:tr>
              <a:tr h="373673">
                <a:tc>
                  <a:txBody>
                    <a:bodyPr/>
                    <a:lstStyle/>
                    <a:p>
                      <a:pPr algn="ctr">
                        <a:lnSpc>
                          <a:spcPct val="100000"/>
                        </a:lnSpc>
                        <a:spcBef>
                          <a:spcPts val="500"/>
                        </a:spcBef>
                        <a:spcAft>
                          <a:spcPts val="1000"/>
                        </a:spcAft>
                      </a:pPr>
                      <a:r>
                        <a:rPr lang="en-IN" sz="1400" dirty="0">
                          <a:effectLst/>
                          <a:latin typeface="+mn-lt"/>
                        </a:rPr>
                        <a:t>NSF Certification Level III</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2</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6</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smtClean="0">
                          <a:ln>
                            <a:noFill/>
                          </a:ln>
                          <a:solidFill>
                            <a:prstClr val="black"/>
                          </a:solidFill>
                          <a:effectLst/>
                          <a:uLnTx/>
                          <a:uFillTx/>
                          <a:latin typeface="Constantia"/>
                          <a:ea typeface="+mn-ea"/>
                          <a:cs typeface="+mn-cs"/>
                        </a:rPr>
                        <a:t>Rs.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373673">
                <a:tc>
                  <a:txBody>
                    <a:bodyPr/>
                    <a:lstStyle/>
                    <a:p>
                      <a:pPr algn="ctr">
                        <a:lnSpc>
                          <a:spcPct val="100000"/>
                        </a:lnSpc>
                        <a:spcBef>
                          <a:spcPts val="500"/>
                        </a:spcBef>
                        <a:spcAft>
                          <a:spcPts val="1000"/>
                        </a:spcAft>
                      </a:pPr>
                      <a:r>
                        <a:rPr lang="en-IN" sz="1400" dirty="0">
                          <a:effectLst/>
                          <a:latin typeface="+mn-lt"/>
                        </a:rPr>
                        <a:t>NSF Certification Level IV</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mn-lt"/>
                        </a:rPr>
                        <a:t>2</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3</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4</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6</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dirty="0" err="1" smtClean="0">
                          <a:ln>
                            <a:noFill/>
                          </a:ln>
                          <a:solidFill>
                            <a:prstClr val="black"/>
                          </a:solidFill>
                          <a:effectLst/>
                          <a:uLnTx/>
                          <a:uFillTx/>
                          <a:latin typeface="Constantia"/>
                          <a:ea typeface="+mn-ea"/>
                          <a:cs typeface="+mn-cs"/>
                        </a:rPr>
                        <a:t>Rs</a:t>
                      </a:r>
                      <a:r>
                        <a:rPr kumimoji="0" lang="en-IN" sz="1400" b="0" i="0" u="none" strike="noStrike" kern="1200" cap="none" spc="0" normalizeH="0" baseline="0" noProof="0" dirty="0" smtClean="0">
                          <a:ln>
                            <a:noFill/>
                          </a:ln>
                          <a:solidFill>
                            <a:prstClr val="black"/>
                          </a:solidFill>
                          <a:effectLst/>
                          <a:uLnTx/>
                          <a:uFillTx/>
                          <a:latin typeface="Constantia"/>
                          <a:ea typeface="+mn-ea"/>
                          <a:cs typeface="+mn-cs"/>
                        </a:rPr>
                        <a:t>. 25000</a:t>
                      </a:r>
                      <a:endParaRPr kumimoji="0" lang="en-IN" sz="1400" b="0" i="0" u="none" strike="noStrike" kern="1200" cap="none" spc="0" normalizeH="0" baseline="0" noProof="0" dirty="0">
                        <a:ln>
                          <a:noFill/>
                        </a:ln>
                        <a:solidFill>
                          <a:prstClr val="black"/>
                        </a:solidFill>
                        <a:effectLst/>
                        <a:uLnTx/>
                        <a:uFillTx/>
                        <a:latin typeface="Constantia"/>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373673">
                <a:tc>
                  <a:txBody>
                    <a:bodyPr/>
                    <a:lstStyle/>
                    <a:p>
                      <a:pPr algn="ctr">
                        <a:lnSpc>
                          <a:spcPct val="100000"/>
                        </a:lnSpc>
                        <a:spcBef>
                          <a:spcPts val="500"/>
                        </a:spcBef>
                        <a:spcAft>
                          <a:spcPts val="1000"/>
                        </a:spcAft>
                      </a:pPr>
                      <a:r>
                        <a:rPr lang="en-IN" sz="1400" dirty="0">
                          <a:effectLst/>
                          <a:latin typeface="+mn-lt"/>
                        </a:rPr>
                        <a:t>NIS Diploma</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373673">
                <a:tc>
                  <a:txBody>
                    <a:bodyPr/>
                    <a:lstStyle/>
                    <a:p>
                      <a:pPr algn="ctr">
                        <a:lnSpc>
                          <a:spcPct val="100000"/>
                        </a:lnSpc>
                        <a:spcBef>
                          <a:spcPts val="500"/>
                        </a:spcBef>
                        <a:spcAft>
                          <a:spcPts val="1000"/>
                        </a:spcAft>
                      </a:pPr>
                      <a:r>
                        <a:rPr lang="en-IN" sz="1400" dirty="0">
                          <a:effectLst/>
                          <a:latin typeface="+mn-lt"/>
                        </a:rPr>
                        <a:t>[Any other qualification]</a:t>
                      </a:r>
                      <a:endParaRPr lang="en-IN" sz="1400" dirty="0">
                        <a:effectLst/>
                        <a:latin typeface="+mn-lt"/>
                        <a:ea typeface="Times New Roman" panose="02020603050405020304" pitchFamily="18" charset="0"/>
                        <a:cs typeface="Times New Roman" panose="02020603050405020304" pitchFamily="18" charset="0"/>
                      </a:endParaRPr>
                    </a:p>
                  </a:txBody>
                  <a:tcPr marL="44971" marR="44971"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373673">
                <a:tc gridSpan="6">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err="1" smtClean="0">
                          <a:solidFill>
                            <a:schemeClr val="bg1"/>
                          </a:solidFill>
                          <a:latin typeface="+mn-lt"/>
                          <a:ea typeface="+mn-ea"/>
                          <a:cs typeface="+mn-cs"/>
                        </a:rPr>
                        <a:t>Rs</a:t>
                      </a:r>
                      <a:r>
                        <a:rPr lang="en-IN" sz="1400" kern="1200" dirty="0" smtClean="0">
                          <a:solidFill>
                            <a:schemeClr val="bg1"/>
                          </a:solidFill>
                          <a:latin typeface="+mn-lt"/>
                          <a:ea typeface="+mn-ea"/>
                          <a:cs typeface="+mn-cs"/>
                        </a:rPr>
                        <a:t>. 2,00,000</a:t>
                      </a:r>
                      <a:endParaRPr lang="en-IN" sz="1400"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176677659"/>
                  </a:ext>
                </a:extLst>
              </a:tr>
            </a:tbl>
          </a:graphicData>
        </a:graphic>
      </p:graphicFrame>
    </p:spTree>
    <p:extLst>
      <p:ext uri="{BB962C8B-B14F-4D97-AF65-F5344CB8AC3E}">
        <p14:creationId xmlns:p14="http://schemas.microsoft.com/office/powerpoint/2010/main" val="659413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9" y="704088"/>
            <a:ext cx="11268071" cy="896112"/>
          </a:xfrm>
        </p:spPr>
        <p:txBody>
          <a:bodyPr>
            <a:normAutofit/>
          </a:bodyPr>
          <a:lstStyle/>
          <a:p>
            <a:pPr algn="ctr"/>
            <a:r>
              <a:rPr lang="en-US" sz="4000" b="1" dirty="0" smtClean="0"/>
              <a:t> NCOE/ACADEMY </a:t>
            </a:r>
            <a:r>
              <a:rPr lang="en-US" sz="4000" b="1" dirty="0"/>
              <a:t>Admissions</a:t>
            </a:r>
          </a:p>
        </p:txBody>
      </p:sp>
      <p:graphicFrame>
        <p:nvGraphicFramePr>
          <p:cNvPr id="3" name="Table 2">
            <a:extLst>
              <a:ext uri="{FF2B5EF4-FFF2-40B4-BE49-F238E27FC236}">
                <a16:creationId xmlns:a16="http://schemas.microsoft.com/office/drawing/2014/main" id="{1A7366B9-7DFA-46CC-828F-F08E10A47AC7}"/>
              </a:ext>
            </a:extLst>
          </p:cNvPr>
          <p:cNvGraphicFramePr>
            <a:graphicFrameLocks noGrp="1"/>
          </p:cNvGraphicFramePr>
          <p:nvPr>
            <p:extLst>
              <p:ext uri="{D42A27DB-BD31-4B8C-83A1-F6EECF244321}">
                <p14:modId xmlns:p14="http://schemas.microsoft.com/office/powerpoint/2010/main" val="2887702698"/>
              </p:ext>
            </p:extLst>
          </p:nvPr>
        </p:nvGraphicFramePr>
        <p:xfrm>
          <a:off x="716755" y="1828800"/>
          <a:ext cx="10758489" cy="4825271"/>
        </p:xfrm>
        <a:graphic>
          <a:graphicData uri="http://schemas.openxmlformats.org/drawingml/2006/table">
            <a:tbl>
              <a:tblPr firstRow="1" firstCol="1" bandRow="1">
                <a:tableStyleId>{BC89EF96-8CEA-46FF-86C4-4CE0E7609802}</a:tableStyleId>
              </a:tblPr>
              <a:tblGrid>
                <a:gridCol w="2995611">
                  <a:extLst>
                    <a:ext uri="{9D8B030D-6E8A-4147-A177-3AD203B41FA5}">
                      <a16:colId xmlns:a16="http://schemas.microsoft.com/office/drawing/2014/main" val="3341016272"/>
                    </a:ext>
                  </a:extLst>
                </a:gridCol>
                <a:gridCol w="927100">
                  <a:extLst>
                    <a:ext uri="{9D8B030D-6E8A-4147-A177-3AD203B41FA5}">
                      <a16:colId xmlns:a16="http://schemas.microsoft.com/office/drawing/2014/main" val="3160794523"/>
                    </a:ext>
                  </a:extLst>
                </a:gridCol>
                <a:gridCol w="927100">
                  <a:extLst>
                    <a:ext uri="{9D8B030D-6E8A-4147-A177-3AD203B41FA5}">
                      <a16:colId xmlns:a16="http://schemas.microsoft.com/office/drawing/2014/main" val="2181188550"/>
                    </a:ext>
                  </a:extLst>
                </a:gridCol>
                <a:gridCol w="927100">
                  <a:extLst>
                    <a:ext uri="{9D8B030D-6E8A-4147-A177-3AD203B41FA5}">
                      <a16:colId xmlns:a16="http://schemas.microsoft.com/office/drawing/2014/main" val="1083626619"/>
                    </a:ext>
                  </a:extLst>
                </a:gridCol>
                <a:gridCol w="927100">
                  <a:extLst>
                    <a:ext uri="{9D8B030D-6E8A-4147-A177-3AD203B41FA5}">
                      <a16:colId xmlns:a16="http://schemas.microsoft.com/office/drawing/2014/main" val="3099034821"/>
                    </a:ext>
                  </a:extLst>
                </a:gridCol>
                <a:gridCol w="927100">
                  <a:extLst>
                    <a:ext uri="{9D8B030D-6E8A-4147-A177-3AD203B41FA5}">
                      <a16:colId xmlns:a16="http://schemas.microsoft.com/office/drawing/2014/main" val="362822468"/>
                    </a:ext>
                  </a:extLst>
                </a:gridCol>
                <a:gridCol w="927100">
                  <a:extLst>
                    <a:ext uri="{9D8B030D-6E8A-4147-A177-3AD203B41FA5}">
                      <a16:colId xmlns:a16="http://schemas.microsoft.com/office/drawing/2014/main" val="3312189037"/>
                    </a:ext>
                  </a:extLst>
                </a:gridCol>
                <a:gridCol w="2200278">
                  <a:extLst>
                    <a:ext uri="{9D8B030D-6E8A-4147-A177-3AD203B41FA5}">
                      <a16:colId xmlns:a16="http://schemas.microsoft.com/office/drawing/2014/main" val="1699319802"/>
                    </a:ext>
                  </a:extLst>
                </a:gridCol>
              </a:tblGrid>
              <a:tr h="570543">
                <a:tc rowSpan="2">
                  <a:txBody>
                    <a:bodyPr/>
                    <a:lstStyle/>
                    <a:p>
                      <a:pPr algn="ctr">
                        <a:lnSpc>
                          <a:spcPct val="115000"/>
                        </a:lnSpc>
                        <a:spcBef>
                          <a:spcPts val="500"/>
                        </a:spcBef>
                        <a:spcAft>
                          <a:spcPts val="1000"/>
                        </a:spcAft>
                      </a:pPr>
                      <a:r>
                        <a:rPr lang="en-IN" sz="1400" b="1" kern="1200" dirty="0">
                          <a:solidFill>
                            <a:schemeClr val="bg1"/>
                          </a:solidFill>
                          <a:effectLst/>
                        </a:rPr>
                        <a:t>NCOE Name</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a:lnSpc>
                          <a:spcPct val="115000"/>
                        </a:lnSpc>
                        <a:spcBef>
                          <a:spcPts val="500"/>
                        </a:spcBef>
                        <a:spcAft>
                          <a:spcPts val="1000"/>
                        </a:spcAft>
                      </a:pPr>
                      <a:r>
                        <a:rPr lang="en-IN" sz="1400" b="1" kern="1200" dirty="0">
                          <a:solidFill>
                            <a:schemeClr val="bg1"/>
                          </a:solidFill>
                          <a:effectLst/>
                        </a:rPr>
                        <a:t>Sanctioned Strength</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IN"/>
                    </a:p>
                  </a:txBody>
                  <a:tcPr/>
                </a:tc>
                <a:tc gridSpan="2">
                  <a:txBody>
                    <a:bodyPr/>
                    <a:lstStyle/>
                    <a:p>
                      <a:pPr algn="ctr">
                        <a:lnSpc>
                          <a:spcPct val="115000"/>
                        </a:lnSpc>
                        <a:spcBef>
                          <a:spcPts val="500"/>
                        </a:spcBef>
                        <a:spcAft>
                          <a:spcPts val="1000"/>
                        </a:spcAft>
                      </a:pPr>
                      <a:r>
                        <a:rPr lang="en-IN" sz="1400" b="1" kern="1200" dirty="0">
                          <a:solidFill>
                            <a:schemeClr val="bg1"/>
                          </a:solidFill>
                          <a:effectLst/>
                        </a:rPr>
                        <a:t>Status of Recruitment</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IN"/>
                    </a:p>
                  </a:txBody>
                  <a:tcPr/>
                </a:tc>
                <a:tc gridSpan="2">
                  <a:txBody>
                    <a:bodyPr/>
                    <a:lstStyle/>
                    <a:p>
                      <a:pPr algn="ctr">
                        <a:lnSpc>
                          <a:spcPct val="115000"/>
                        </a:lnSpc>
                        <a:spcBef>
                          <a:spcPts val="500"/>
                        </a:spcBef>
                        <a:spcAft>
                          <a:spcPts val="1000"/>
                        </a:spcAft>
                      </a:pPr>
                      <a:r>
                        <a:rPr lang="en-US" sz="1400" b="1" kern="1200" dirty="0">
                          <a:solidFill>
                            <a:schemeClr val="bg1"/>
                          </a:solidFill>
                          <a:effectLst/>
                        </a:rPr>
                        <a:t>Available Vacancies</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IN"/>
                    </a:p>
                  </a:txBody>
                  <a:tcPr/>
                </a:tc>
                <a:tc rowSpan="2">
                  <a:txBody>
                    <a:bodyPr/>
                    <a:lstStyle/>
                    <a:p>
                      <a:pPr algn="ctr">
                        <a:lnSpc>
                          <a:spcPct val="115000"/>
                        </a:lnSpc>
                        <a:spcBef>
                          <a:spcPts val="500"/>
                        </a:spcBef>
                        <a:spcAft>
                          <a:spcPts val="1000"/>
                        </a:spcAft>
                      </a:pPr>
                      <a:r>
                        <a:rPr lang="en-IN" sz="1400" b="1" kern="1200" dirty="0">
                          <a:solidFill>
                            <a:schemeClr val="bg1"/>
                          </a:solidFill>
                          <a:effectLst/>
                        </a:rPr>
                        <a:t>Expected Date of Filling Remaining Vacancies</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771046996"/>
                  </a:ext>
                </a:extLst>
              </a:tr>
              <a:tr h="531841">
                <a:tc vMerge="1">
                  <a:txBody>
                    <a:bodyPr/>
                    <a:lstStyle/>
                    <a:p>
                      <a:endParaRPr lang="en-IN"/>
                    </a:p>
                  </a:txBody>
                  <a:tcPr/>
                </a:tc>
                <a:tc>
                  <a:txBody>
                    <a:bodyPr/>
                    <a:lstStyle/>
                    <a:p>
                      <a:pPr algn="ctr">
                        <a:lnSpc>
                          <a:spcPct val="115000"/>
                        </a:lnSpc>
                        <a:spcBef>
                          <a:spcPts val="500"/>
                        </a:spcBef>
                        <a:spcAft>
                          <a:spcPts val="1000"/>
                        </a:spcAft>
                      </a:pPr>
                      <a:r>
                        <a:rPr lang="en-IN" sz="1400" b="1" kern="1200" dirty="0">
                          <a:solidFill>
                            <a:schemeClr val="bg1"/>
                          </a:solidFill>
                          <a:effectLst/>
                        </a:rPr>
                        <a:t>M</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b="1" kern="1200" dirty="0">
                          <a:solidFill>
                            <a:schemeClr val="bg1"/>
                          </a:solidFill>
                          <a:effectLst/>
                        </a:rPr>
                        <a:t>F</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b="1" kern="1200" dirty="0">
                          <a:solidFill>
                            <a:schemeClr val="bg1"/>
                          </a:solidFill>
                          <a:effectLst/>
                        </a:rPr>
                        <a:t>M</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b="1" kern="1200" dirty="0">
                          <a:solidFill>
                            <a:schemeClr val="bg1"/>
                          </a:solidFill>
                          <a:effectLst/>
                        </a:rPr>
                        <a:t>F</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b="1" kern="1200" dirty="0">
                          <a:solidFill>
                            <a:schemeClr val="bg1"/>
                          </a:solidFill>
                          <a:effectLst/>
                        </a:rPr>
                        <a:t>M</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b="1" kern="1200" dirty="0">
                          <a:solidFill>
                            <a:schemeClr val="bg1"/>
                          </a:solidFill>
                          <a:effectLst/>
                        </a:rPr>
                        <a:t>F</a:t>
                      </a:r>
                      <a:endParaRPr lang="en-IN" sz="1400" b="1" kern="1200" dirty="0">
                        <a:solidFill>
                          <a:schemeClr val="bg1"/>
                        </a:solidFill>
                        <a:effectLst/>
                        <a:latin typeface="Segoe"/>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algn="ctr">
                        <a:lnSpc>
                          <a:spcPct val="115000"/>
                        </a:lnSpc>
                        <a:spcBef>
                          <a:spcPts val="500"/>
                        </a:spcBef>
                        <a:spcAft>
                          <a:spcPts val="1000"/>
                        </a:spcAft>
                      </a:pPr>
                      <a:r>
                        <a:rPr lang="en-IN" sz="1400" b="1" kern="1200" dirty="0">
                          <a:solidFill>
                            <a:schemeClr val="tx1"/>
                          </a:solidFill>
                          <a:effectLst/>
                          <a:latin typeface="Segoe"/>
                          <a:ea typeface="+mn-ea"/>
                          <a:cs typeface="+mn-cs"/>
                        </a:rPr>
                        <a:t>M</a:t>
                      </a:r>
                    </a:p>
                  </a:txBody>
                  <a:tcPr marL="68580" marR="68580" marT="0" marB="0" anchor="ctr">
                    <a:solidFill>
                      <a:schemeClr val="accent4">
                        <a:lumMod val="20000"/>
                        <a:lumOff val="80000"/>
                      </a:schemeClr>
                    </a:solidFill>
                  </a:tcPr>
                </a:tc>
                <a:extLst>
                  <a:ext uri="{0D108BD9-81ED-4DB2-BD59-A6C34878D82A}">
                    <a16:rowId xmlns:a16="http://schemas.microsoft.com/office/drawing/2014/main" val="1916928212"/>
                  </a:ext>
                </a:extLst>
              </a:tr>
              <a:tr h="531841">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0640025"/>
                  </a:ext>
                </a:extLst>
              </a:tr>
              <a:tr h="531841">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99955737"/>
                  </a:ext>
                </a:extLst>
              </a:tr>
              <a:tr h="531841">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99028826"/>
                  </a:ext>
                </a:extLst>
              </a:tr>
              <a:tr h="531841">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3044593"/>
                  </a:ext>
                </a:extLst>
              </a:tr>
              <a:tr h="531841">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19693865"/>
                  </a:ext>
                </a:extLst>
              </a:tr>
              <a:tr h="531841">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a:effectLst/>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a:effectLst/>
                        </a:rPr>
                        <a:t> </a:t>
                      </a:r>
                      <a:endParaRPr lang="en-IN" sz="1400">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2044655"/>
                  </a:ext>
                </a:extLst>
              </a:tr>
              <a:tr h="531841">
                <a:tc>
                  <a:txBody>
                    <a:bodyPr/>
                    <a:lstStyle/>
                    <a:p>
                      <a:pPr algn="ctr"/>
                      <a:r>
                        <a:rPr lang="en-US" sz="1400" b="1" dirty="0">
                          <a:solidFill>
                            <a:schemeClr val="bg1"/>
                          </a:solidFill>
                        </a:rPr>
                        <a:t>`</a:t>
                      </a:r>
                      <a:endParaRPr lang="en-IN" sz="1400" b="1" dirty="0">
                        <a:solidFill>
                          <a:schemeClr val="bg1"/>
                        </a:solidFill>
                        <a:latin typeface="Segoe"/>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dirty="0">
                          <a:solidFill>
                            <a:schemeClr val="bg1"/>
                          </a:solidFill>
                          <a:effectLst/>
                        </a:rPr>
                        <a:t> </a:t>
                      </a:r>
                      <a:endParaRPr lang="en-IN" sz="1400" dirty="0">
                        <a:solidFill>
                          <a:schemeClr val="bg1"/>
                        </a:solidFill>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dirty="0">
                          <a:solidFill>
                            <a:schemeClr val="bg1"/>
                          </a:solidFill>
                          <a:effectLst/>
                        </a:rPr>
                        <a:t> </a:t>
                      </a:r>
                      <a:endParaRPr lang="en-IN" sz="1400" dirty="0">
                        <a:solidFill>
                          <a:schemeClr val="bg1"/>
                        </a:solidFill>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dirty="0">
                          <a:solidFill>
                            <a:schemeClr val="bg1"/>
                          </a:solidFill>
                          <a:effectLst/>
                        </a:rPr>
                        <a:t> </a:t>
                      </a:r>
                      <a:endParaRPr lang="en-IN" sz="1400" dirty="0">
                        <a:solidFill>
                          <a:schemeClr val="bg1"/>
                        </a:solidFill>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dirty="0">
                          <a:solidFill>
                            <a:schemeClr val="bg1"/>
                          </a:solidFill>
                          <a:effectLst/>
                        </a:rPr>
                        <a:t> </a:t>
                      </a:r>
                      <a:endParaRPr lang="en-IN" sz="1400" dirty="0">
                        <a:solidFill>
                          <a:schemeClr val="bg1"/>
                        </a:solidFill>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dirty="0">
                          <a:solidFill>
                            <a:schemeClr val="bg1"/>
                          </a:solidFill>
                          <a:effectLst/>
                        </a:rPr>
                        <a:t> </a:t>
                      </a:r>
                      <a:endParaRPr lang="en-IN" sz="1400" dirty="0">
                        <a:solidFill>
                          <a:schemeClr val="bg1"/>
                        </a:solidFill>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dirty="0">
                          <a:solidFill>
                            <a:schemeClr val="bg1"/>
                          </a:solidFill>
                          <a:effectLst/>
                        </a:rPr>
                        <a:t> </a:t>
                      </a:r>
                      <a:endParaRPr lang="en-IN" sz="1400" dirty="0">
                        <a:solidFill>
                          <a:schemeClr val="bg1"/>
                        </a:solidFill>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IN" sz="1400" dirty="0">
                          <a:solidFill>
                            <a:schemeClr val="bg1"/>
                          </a:solidFill>
                          <a:effectLst/>
                        </a:rPr>
                        <a:t> </a:t>
                      </a:r>
                      <a:endParaRPr lang="en-IN" sz="1400" dirty="0">
                        <a:solidFill>
                          <a:schemeClr val="bg1"/>
                        </a:solidFill>
                        <a:effectLst/>
                        <a:latin typeface="Segoe"/>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506752668"/>
                  </a:ext>
                </a:extLst>
              </a:tr>
            </a:tbl>
          </a:graphicData>
        </a:graphic>
      </p:graphicFrame>
    </p:spTree>
    <p:extLst>
      <p:ext uri="{BB962C8B-B14F-4D97-AF65-F5344CB8AC3E}">
        <p14:creationId xmlns:p14="http://schemas.microsoft.com/office/powerpoint/2010/main" val="272102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9" y="704088"/>
            <a:ext cx="11268071" cy="896112"/>
          </a:xfrm>
        </p:spPr>
        <p:txBody>
          <a:bodyPr>
            <a:normAutofit/>
          </a:bodyPr>
          <a:lstStyle/>
          <a:p>
            <a:pPr algn="ctr"/>
            <a:r>
              <a:rPr lang="en-US" sz="4000" b="1" dirty="0"/>
              <a:t>Budget Summary 2020-2021</a:t>
            </a:r>
          </a:p>
        </p:txBody>
      </p:sp>
      <p:graphicFrame>
        <p:nvGraphicFramePr>
          <p:cNvPr id="5" name="Table 4">
            <a:extLst>
              <a:ext uri="{FF2B5EF4-FFF2-40B4-BE49-F238E27FC236}">
                <a16:creationId xmlns:a16="http://schemas.microsoft.com/office/drawing/2014/main" id="{166295E7-D575-40F9-8886-6AFF2312065E}"/>
              </a:ext>
            </a:extLst>
          </p:cNvPr>
          <p:cNvGraphicFramePr>
            <a:graphicFrameLocks noGrp="1"/>
          </p:cNvGraphicFramePr>
          <p:nvPr>
            <p:extLst>
              <p:ext uri="{D42A27DB-BD31-4B8C-83A1-F6EECF244321}">
                <p14:modId xmlns:p14="http://schemas.microsoft.com/office/powerpoint/2010/main" val="2702040875"/>
              </p:ext>
            </p:extLst>
          </p:nvPr>
        </p:nvGraphicFramePr>
        <p:xfrm>
          <a:off x="728663" y="1676400"/>
          <a:ext cx="10800981" cy="4986819"/>
        </p:xfrm>
        <a:graphic>
          <a:graphicData uri="http://schemas.openxmlformats.org/drawingml/2006/table">
            <a:tbl>
              <a:tblPr firstRow="1" firstCol="1" bandRow="1">
                <a:tableStyleId>{BC89EF96-8CEA-46FF-86C4-4CE0E7609802}</a:tableStyleId>
              </a:tblPr>
              <a:tblGrid>
                <a:gridCol w="4162056">
                  <a:extLst>
                    <a:ext uri="{9D8B030D-6E8A-4147-A177-3AD203B41FA5}">
                      <a16:colId xmlns:a16="http://schemas.microsoft.com/office/drawing/2014/main" val="3341016272"/>
                    </a:ext>
                  </a:extLst>
                </a:gridCol>
                <a:gridCol w="2229125">
                  <a:extLst>
                    <a:ext uri="{9D8B030D-6E8A-4147-A177-3AD203B41FA5}">
                      <a16:colId xmlns:a16="http://schemas.microsoft.com/office/drawing/2014/main" val="4003767529"/>
                    </a:ext>
                  </a:extLst>
                </a:gridCol>
                <a:gridCol w="2105626">
                  <a:extLst>
                    <a:ext uri="{9D8B030D-6E8A-4147-A177-3AD203B41FA5}">
                      <a16:colId xmlns:a16="http://schemas.microsoft.com/office/drawing/2014/main" val="3160794523"/>
                    </a:ext>
                  </a:extLst>
                </a:gridCol>
                <a:gridCol w="2304174">
                  <a:extLst>
                    <a:ext uri="{9D8B030D-6E8A-4147-A177-3AD203B41FA5}">
                      <a16:colId xmlns:a16="http://schemas.microsoft.com/office/drawing/2014/main" val="3099034821"/>
                    </a:ext>
                  </a:extLst>
                </a:gridCol>
              </a:tblGrid>
              <a:tr h="554091">
                <a:tc>
                  <a:txBody>
                    <a:bodyPr/>
                    <a:lstStyle/>
                    <a:p>
                      <a:pPr algn="ctr"/>
                      <a:r>
                        <a:rPr lang="en-US" sz="1400" b="1" dirty="0">
                          <a:solidFill>
                            <a:schemeClr val="bg1"/>
                          </a:solidFill>
                          <a:latin typeface="Arial" panose="020B0604020202020204" pitchFamily="34" charset="0"/>
                          <a:cs typeface="Arial" panose="020B0604020202020204" pitchFamily="34" charset="0"/>
                        </a:rPr>
                        <a:t>Item</a:t>
                      </a:r>
                      <a:endParaRPr lang="en-IN" sz="14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US" sz="1400" b="1" kern="1200" dirty="0">
                          <a:solidFill>
                            <a:schemeClr val="bg1"/>
                          </a:solidFill>
                          <a:effectLst/>
                          <a:latin typeface="Arial" panose="020B0604020202020204" pitchFamily="34" charset="0"/>
                          <a:cs typeface="Arial" panose="020B0604020202020204" pitchFamily="34" charset="0"/>
                        </a:rPr>
                        <a:t>Estimated Expenditure</a:t>
                      </a:r>
                      <a:br>
                        <a:rPr lang="en-US" sz="1400" b="1" kern="1200" dirty="0">
                          <a:solidFill>
                            <a:schemeClr val="bg1"/>
                          </a:solidFill>
                          <a:effectLst/>
                          <a:latin typeface="Arial" panose="020B0604020202020204" pitchFamily="34" charset="0"/>
                          <a:cs typeface="Arial" panose="020B0604020202020204" pitchFamily="34" charset="0"/>
                        </a:rPr>
                      </a:br>
                      <a:r>
                        <a:rPr lang="en-US" sz="1400" b="1" kern="1200" dirty="0">
                          <a:solidFill>
                            <a:schemeClr val="bg1"/>
                          </a:solidFill>
                          <a:effectLst/>
                          <a:latin typeface="Arial" panose="020B0604020202020204" pitchFamily="34" charset="0"/>
                          <a:cs typeface="Arial" panose="020B0604020202020204" pitchFamily="34" charset="0"/>
                        </a:rPr>
                        <a:t>(Sr.)</a:t>
                      </a:r>
                      <a:endParaRPr lang="en-IN" sz="1400" b="1" kern="1200" dirty="0">
                        <a:solidFill>
                          <a:schemeClr val="bg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US" sz="1400" b="1" kern="1200" dirty="0">
                          <a:solidFill>
                            <a:schemeClr val="bg1"/>
                          </a:solidFill>
                          <a:effectLst/>
                          <a:latin typeface="Arial" panose="020B0604020202020204" pitchFamily="34" charset="0"/>
                          <a:cs typeface="Arial" panose="020B0604020202020204" pitchFamily="34" charset="0"/>
                        </a:rPr>
                        <a:t>Estimated Expenditure</a:t>
                      </a:r>
                      <a:br>
                        <a:rPr lang="en-US" sz="1400" b="1" kern="1200" dirty="0">
                          <a:solidFill>
                            <a:schemeClr val="bg1"/>
                          </a:solidFill>
                          <a:effectLst/>
                          <a:latin typeface="Arial" panose="020B0604020202020204" pitchFamily="34" charset="0"/>
                          <a:cs typeface="Arial" panose="020B0604020202020204" pitchFamily="34" charset="0"/>
                        </a:rPr>
                      </a:br>
                      <a:r>
                        <a:rPr lang="en-US" sz="1400" b="1" kern="1200" dirty="0">
                          <a:solidFill>
                            <a:schemeClr val="bg1"/>
                          </a:solidFill>
                          <a:effectLst/>
                          <a:latin typeface="Arial" panose="020B0604020202020204" pitchFamily="34" charset="0"/>
                          <a:cs typeface="Arial" panose="020B0604020202020204" pitchFamily="34" charset="0"/>
                        </a:rPr>
                        <a:t>(Jr.)</a:t>
                      </a:r>
                      <a:endParaRPr lang="en-IN" sz="1400" b="1" kern="1200" dirty="0">
                        <a:solidFill>
                          <a:schemeClr val="bg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Bef>
                          <a:spcPts val="500"/>
                        </a:spcBef>
                        <a:spcAft>
                          <a:spcPts val="1000"/>
                        </a:spcAft>
                      </a:pPr>
                      <a:r>
                        <a:rPr lang="en-US" sz="1400" b="1" kern="1200" dirty="0">
                          <a:solidFill>
                            <a:schemeClr val="bg1"/>
                          </a:solidFill>
                          <a:effectLst/>
                          <a:latin typeface="Arial" panose="020B0604020202020204" pitchFamily="34" charset="0"/>
                          <a:cs typeface="Arial" panose="020B0604020202020204" pitchFamily="34" charset="0"/>
                        </a:rPr>
                        <a:t>Total Estimated ACTC Expenditure</a:t>
                      </a:r>
                      <a:endParaRPr lang="en-IN" sz="1400" b="1" kern="1200" dirty="0">
                        <a:solidFill>
                          <a:schemeClr val="bg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916928212"/>
                  </a:ext>
                </a:extLst>
              </a:tr>
              <a:tr h="554091">
                <a:tc>
                  <a:txBody>
                    <a:bodyPr/>
                    <a:lstStyle/>
                    <a:p>
                      <a:pPr algn="ctr">
                        <a:lnSpc>
                          <a:spcPct val="115000"/>
                        </a:lnSpc>
                        <a:spcBef>
                          <a:spcPts val="500"/>
                        </a:spcBef>
                        <a:spcAft>
                          <a:spcPts val="1000"/>
                        </a:spcAft>
                      </a:pPr>
                      <a:r>
                        <a:rPr lang="en-IN" sz="1400" b="1" dirty="0">
                          <a:solidFill>
                            <a:schemeClr val="tx1"/>
                          </a:solidFill>
                          <a:effectLst/>
                          <a:latin typeface="Arial" panose="020B0604020202020204" pitchFamily="34" charset="0"/>
                          <a:cs typeface="Arial" panose="020B0604020202020204" pitchFamily="34" charset="0"/>
                          <a:hlinkClick r:id="rId2" action="ppaction://hlinksldjump">
                            <a:extLst>
                              <a:ext uri="{A12FA001-AC4F-418D-AE19-62706E023703}">
                                <ahyp:hlinkClr xmlns:ahyp="http://schemas.microsoft.com/office/drawing/2018/hyperlinkcolor" xmlns="" val="tx"/>
                              </a:ext>
                            </a:extLst>
                          </a:hlinkClick>
                        </a:rPr>
                        <a:t>National Coaching Camp</a:t>
                      </a:r>
                      <a:endParaRPr lang="en-IN"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11,30,000</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a:solidFill>
                            <a:schemeClr val="tx1"/>
                          </a:solidFill>
                          <a:effectLst/>
                          <a:latin typeface="Arial" panose="020B0604020202020204" pitchFamily="34" charset="0"/>
                          <a:cs typeface="Arial" panose="020B0604020202020204" pitchFamily="34" charset="0"/>
                        </a:rPr>
                        <a:t>NA (Under NCOE) </a:t>
                      </a:r>
                      <a:endParaRPr lang="en-IN"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11,30,000</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0640025"/>
                  </a:ext>
                </a:extLst>
              </a:tr>
              <a:tr h="554091">
                <a:tc>
                  <a:txBody>
                    <a:bodyPr/>
                    <a:lstStyle/>
                    <a:p>
                      <a:pPr algn="ctr">
                        <a:lnSpc>
                          <a:spcPct val="115000"/>
                        </a:lnSpc>
                        <a:spcBef>
                          <a:spcPts val="500"/>
                        </a:spcBef>
                        <a:spcAft>
                          <a:spcPts val="1000"/>
                        </a:spcAft>
                      </a:pPr>
                      <a:r>
                        <a:rPr lang="en-US" sz="1400" dirty="0">
                          <a:solidFill>
                            <a:schemeClr val="tx1"/>
                          </a:solidFill>
                          <a:effectLst/>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xmlns="" val="tx"/>
                              </a:ext>
                            </a:extLst>
                          </a:hlinkClick>
                        </a:rPr>
                        <a:t>Foreign Training Camp</a:t>
                      </a:r>
                      <a:endParaRPr lang="en-IN"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Nil</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Nil</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Nil</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72845410"/>
                  </a:ext>
                </a:extLst>
              </a:tr>
              <a:tr h="554091">
                <a:tc>
                  <a:txBody>
                    <a:bodyPr/>
                    <a:lstStyle/>
                    <a:p>
                      <a:pPr marL="0" marR="0" lvl="0" indent="0" algn="ctr" defTabSz="914400" rtl="0" eaLnBrk="1" fontAlgn="auto" latinLnBrk="0" hangingPunct="1">
                        <a:lnSpc>
                          <a:spcPct val="115000"/>
                        </a:lnSpc>
                        <a:spcBef>
                          <a:spcPts val="500"/>
                        </a:spcBef>
                        <a:spcAft>
                          <a:spcPts val="1000"/>
                        </a:spcAft>
                        <a:buClrTx/>
                        <a:buSzTx/>
                        <a:buFontTx/>
                        <a:buNone/>
                        <a:tabLst/>
                        <a:defRPr/>
                      </a:pPr>
                      <a:r>
                        <a:rPr lang="en-US" sz="1400" dirty="0">
                          <a:solidFill>
                            <a:schemeClr val="tx1"/>
                          </a:solidFill>
                          <a:effectLst/>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xmlns="" val="tx"/>
                              </a:ext>
                            </a:extLst>
                          </a:hlinkClick>
                        </a:rPr>
                        <a:t>International Competition</a:t>
                      </a:r>
                      <a:endParaRPr lang="en-IN"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Nil</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Nil</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Nil</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42716442"/>
                  </a:ext>
                </a:extLst>
              </a:tr>
              <a:tr h="554091">
                <a:tc>
                  <a:txBody>
                    <a:bodyPr/>
                    <a:lstStyle/>
                    <a:p>
                      <a:pPr algn="ctr">
                        <a:lnSpc>
                          <a:spcPct val="115000"/>
                        </a:lnSpc>
                        <a:spcBef>
                          <a:spcPts val="500"/>
                        </a:spcBef>
                        <a:spcAft>
                          <a:spcPts val="1000"/>
                        </a:spcAft>
                      </a:pPr>
                      <a:r>
                        <a:rPr lang="en-IN" sz="1400" dirty="0">
                          <a:solidFill>
                            <a:schemeClr val="tx1"/>
                          </a:solidFill>
                          <a:effectLst/>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xmlns="" val="tx"/>
                              </a:ext>
                            </a:extLst>
                          </a:hlinkClick>
                        </a:rPr>
                        <a:t>Remuneration - Coaches &amp; Support Staff</a:t>
                      </a:r>
                      <a:endParaRPr lang="en-IN"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4,65,000</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a:effectLst/>
                          <a:latin typeface="Arial" panose="020B0604020202020204" pitchFamily="34" charset="0"/>
                          <a:cs typeface="Arial" panose="020B0604020202020204" pitchFamily="34" charset="0"/>
                        </a:rPr>
                        <a:t>NA (Under NCOE) </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4,65,000</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99955737"/>
                  </a:ext>
                </a:extLst>
              </a:tr>
              <a:tr h="554091">
                <a:tc>
                  <a:txBody>
                    <a:bodyPr/>
                    <a:lstStyle/>
                    <a:p>
                      <a:pPr algn="ctr">
                        <a:lnSpc>
                          <a:spcPct val="115000"/>
                        </a:lnSpc>
                        <a:spcBef>
                          <a:spcPts val="500"/>
                        </a:spcBef>
                        <a:spcAft>
                          <a:spcPts val="1000"/>
                        </a:spcAft>
                      </a:pPr>
                      <a:r>
                        <a:rPr lang="en-IN" sz="1400" dirty="0">
                          <a:solidFill>
                            <a:schemeClr val="tx1"/>
                          </a:solidFill>
                          <a:effectLst/>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xmlns="" val="tx"/>
                              </a:ext>
                            </a:extLst>
                          </a:hlinkClick>
                        </a:rPr>
                        <a:t>Equipment (Consumables &amp; Non-Consumables)</a:t>
                      </a:r>
                      <a:endParaRPr lang="en-IN"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33,00,000</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cs typeface="Arial" panose="020B0604020202020204" pitchFamily="34" charset="0"/>
                        </a:rPr>
                        <a:t>Nil</a:t>
                      </a:r>
                      <a:r>
                        <a:rPr lang="en-IN" sz="1600" dirty="0">
                          <a:effectLst/>
                          <a:latin typeface="Arial" panose="020B0604020202020204" pitchFamily="34" charset="0"/>
                          <a:cs typeface="Arial" panose="020B0604020202020204" pitchFamily="34" charset="0"/>
                        </a:rPr>
                        <a:t> </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600" dirty="0" smtClean="0">
                          <a:effectLst/>
                          <a:latin typeface="Arial" panose="020B0604020202020204" pitchFamily="34" charset="0"/>
                          <a:ea typeface="Times New Roman" panose="02020603050405020304" pitchFamily="18" charset="0"/>
                          <a:cs typeface="Arial" panose="020B0604020202020204" pitchFamily="34" charset="0"/>
                        </a:rPr>
                        <a:t>33,00,000</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99028826"/>
                  </a:ext>
                </a:extLst>
              </a:tr>
              <a:tr h="554091">
                <a:tc>
                  <a:txBody>
                    <a:bodyPr/>
                    <a:lstStyle/>
                    <a:p>
                      <a:pPr algn="ctr">
                        <a:lnSpc>
                          <a:spcPct val="115000"/>
                        </a:lnSpc>
                        <a:spcBef>
                          <a:spcPts val="500"/>
                        </a:spcBef>
                        <a:spcAft>
                          <a:spcPts val="1000"/>
                        </a:spcAft>
                      </a:pPr>
                      <a:r>
                        <a:rPr lang="en-IN" sz="1400" dirty="0">
                          <a:solidFill>
                            <a:schemeClr val="tx1"/>
                          </a:solidFill>
                          <a:effectLst/>
                          <a:latin typeface="Arial" panose="020B0604020202020204" pitchFamily="34" charset="0"/>
                          <a:cs typeface="Arial" panose="020B0604020202020204" pitchFamily="34" charset="0"/>
                        </a:rPr>
                        <a:t> </a:t>
                      </a:r>
                      <a:r>
                        <a:rPr lang="en-IN" sz="1400" dirty="0">
                          <a:solidFill>
                            <a:schemeClr val="tx1"/>
                          </a:solidFill>
                          <a:effectLst/>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xmlns="" val="tx"/>
                              </a:ext>
                            </a:extLst>
                          </a:hlinkClick>
                        </a:rPr>
                        <a:t>Coach/Referee/Technical Official Development</a:t>
                      </a:r>
                      <a:endParaRPr lang="en-IN"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lnSpc>
                          <a:spcPct val="115000"/>
                        </a:lnSpc>
                        <a:spcBef>
                          <a:spcPts val="500"/>
                        </a:spcBef>
                        <a:spcAft>
                          <a:spcPts val="1000"/>
                        </a:spcAft>
                      </a:pPr>
                      <a:r>
                        <a:rPr lang="en-IN" sz="1600" dirty="0" smtClean="0">
                          <a:effectLst/>
                          <a:latin typeface="Arial" panose="020B0604020202020204" pitchFamily="34" charset="0"/>
                          <a:cs typeface="Arial" panose="020B0604020202020204" pitchFamily="34" charset="0"/>
                        </a:rPr>
                        <a:t>        </a:t>
                      </a:r>
                      <a:r>
                        <a:rPr lang="en-IN" sz="1600" dirty="0" smtClean="0">
                          <a:effectLst/>
                          <a:latin typeface="Arial" panose="020B0604020202020204" pitchFamily="34" charset="0"/>
                          <a:cs typeface="Arial" panose="020B0604020202020204" pitchFamily="34" charset="0"/>
                        </a:rPr>
                        <a:t>2,00,000                                 2,00,000</a:t>
                      </a:r>
                      <a:endParaRPr lang="en-IN" sz="16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lnSpc>
                          <a:spcPct val="115000"/>
                        </a:lnSpc>
                        <a:spcBef>
                          <a:spcPts val="500"/>
                        </a:spcBef>
                        <a:spcAft>
                          <a:spcPts val="1000"/>
                        </a:spcAft>
                      </a:pPr>
                      <a:r>
                        <a:rPr lang="en-IN" sz="1400" dirty="0">
                          <a:effectLst/>
                          <a:latin typeface="Segoe"/>
                        </a:rPr>
                        <a:t>NA</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IN" sz="1600" dirty="0" smtClean="0">
                          <a:effectLst/>
                          <a:latin typeface="Arial" panose="020B0604020202020204" pitchFamily="34" charset="0"/>
                          <a:cs typeface="Arial" panose="020B0604020202020204" pitchFamily="34" charset="0"/>
                        </a:rPr>
                        <a:t>4,00,000</a:t>
                      </a:r>
                      <a:r>
                        <a:rPr lang="en-IN" sz="1600" dirty="0">
                          <a:effectLst/>
                          <a:latin typeface="Arial" panose="020B0604020202020204" pitchFamily="34" charset="0"/>
                          <a:cs typeface="Arial" panose="020B0604020202020204" pitchFamily="34" charset="0"/>
                        </a:rPr>
                        <a:t> </a:t>
                      </a:r>
                      <a:endParaRPr lang="en-IN"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3044593"/>
                  </a:ext>
                </a:extLst>
              </a:tr>
              <a:tr h="554091">
                <a:tc>
                  <a:txBody>
                    <a:bodyPr/>
                    <a:lstStyle/>
                    <a:p>
                      <a:pPr algn="ctr">
                        <a:lnSpc>
                          <a:spcPct val="115000"/>
                        </a:lnSpc>
                        <a:spcBef>
                          <a:spcPts val="500"/>
                        </a:spcBef>
                        <a:spcAft>
                          <a:spcPts val="1000"/>
                        </a:spcAft>
                      </a:pPr>
                      <a:r>
                        <a:rPr lang="en-IN" sz="1400" dirty="0">
                          <a:solidFill>
                            <a:schemeClr val="tx1"/>
                          </a:solidFill>
                          <a:effectLst/>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xmlns="" val="tx"/>
                              </a:ext>
                            </a:extLst>
                          </a:hlinkClick>
                        </a:rPr>
                        <a:t>Domestic Competition Structure </a:t>
                      </a:r>
                      <a:endParaRPr lang="en-IN"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smtClean="0">
                          <a:effectLst/>
                          <a:latin typeface="Arial" panose="020B0604020202020204" pitchFamily="34" charset="0"/>
                          <a:ea typeface="Times New Roman" panose="02020603050405020304" pitchFamily="18" charset="0"/>
                          <a:cs typeface="Arial" panose="020B0604020202020204" pitchFamily="34" charset="0"/>
                        </a:rPr>
                        <a:t>Nil</a:t>
                      </a:r>
                      <a:endParaRPr lang="en-IN"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smtClean="0">
                          <a:effectLst/>
                          <a:latin typeface="Arial" panose="020B0604020202020204" pitchFamily="34" charset="0"/>
                          <a:cs typeface="Arial" panose="020B0604020202020204" pitchFamily="34" charset="0"/>
                        </a:rPr>
                        <a:t>Nil</a:t>
                      </a:r>
                      <a:endParaRPr lang="en-IN"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Bef>
                          <a:spcPts val="500"/>
                        </a:spcBef>
                        <a:spcAft>
                          <a:spcPts val="1000"/>
                        </a:spcAft>
                      </a:pPr>
                      <a:r>
                        <a:rPr lang="en-IN" sz="1400" dirty="0" smtClean="0">
                          <a:effectLst/>
                          <a:latin typeface="Arial" panose="020B0604020202020204" pitchFamily="34" charset="0"/>
                          <a:cs typeface="Arial" panose="020B0604020202020204" pitchFamily="34" charset="0"/>
                        </a:rPr>
                        <a:t>Nil</a:t>
                      </a:r>
                      <a:endParaRPr lang="en-IN"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19693865"/>
                  </a:ext>
                </a:extLst>
              </a:tr>
              <a:tr h="554091">
                <a:tc gridSpan="3">
                  <a:txBody>
                    <a:bodyPr/>
                    <a:lstStyle/>
                    <a:p>
                      <a:pPr algn="ctr">
                        <a:lnSpc>
                          <a:spcPct val="115000"/>
                        </a:lnSpc>
                        <a:spcBef>
                          <a:spcPts val="500"/>
                        </a:spcBef>
                        <a:spcAft>
                          <a:spcPts val="1000"/>
                        </a:spcAft>
                      </a:pPr>
                      <a:r>
                        <a:rPr lang="en-IN" sz="1400" b="1" dirty="0">
                          <a:solidFill>
                            <a:schemeClr val="bg1"/>
                          </a:solidFill>
                          <a:effectLst/>
                          <a:latin typeface="Arial" panose="020B0604020202020204" pitchFamily="34" charset="0"/>
                          <a:cs typeface="Arial" panose="020B0604020202020204" pitchFamily="34" charset="0"/>
                        </a:rPr>
                        <a:t> ACTC Estimated Budget Total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lnSpc>
                          <a:spcPct val="115000"/>
                        </a:lnSpc>
                        <a:spcBef>
                          <a:spcPts val="500"/>
                        </a:spcBef>
                        <a:spcAft>
                          <a:spcPts val="1000"/>
                        </a:spcAft>
                      </a:pP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ctr">
                        <a:lnSpc>
                          <a:spcPct val="115000"/>
                        </a:lnSpc>
                        <a:spcBef>
                          <a:spcPts val="500"/>
                        </a:spcBef>
                        <a:spcAft>
                          <a:spcPts val="1000"/>
                        </a:spcAft>
                      </a:pPr>
                      <a:r>
                        <a:rPr lang="en-IN" sz="1400" dirty="0">
                          <a:effectLst/>
                          <a:latin typeface="Segoe"/>
                        </a:rPr>
                        <a:t> </a:t>
                      </a:r>
                      <a:endParaRPr lang="en-IN" sz="1400" dirty="0">
                        <a:effectLst/>
                        <a:latin typeface="Segoe"/>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IN" sz="1400" b="1" dirty="0">
                          <a:solidFill>
                            <a:schemeClr val="bg1"/>
                          </a:solidFill>
                          <a:effectLst/>
                          <a:latin typeface="Arial" panose="020B0604020202020204" pitchFamily="34" charset="0"/>
                          <a:cs typeface="Arial" panose="020B0604020202020204" pitchFamily="34" charset="0"/>
                        </a:rPr>
                        <a:t> </a:t>
                      </a:r>
                      <a:r>
                        <a:rPr lang="en-IN" sz="1400" b="1" dirty="0" err="1" smtClean="0">
                          <a:solidFill>
                            <a:schemeClr val="bg1"/>
                          </a:solidFill>
                          <a:effectLst/>
                          <a:latin typeface="Arial" panose="020B0604020202020204" pitchFamily="34" charset="0"/>
                          <a:cs typeface="Arial" panose="020B0604020202020204" pitchFamily="34" charset="0"/>
                        </a:rPr>
                        <a:t>Rs</a:t>
                      </a:r>
                      <a:r>
                        <a:rPr lang="en-IN" sz="1400" b="1" dirty="0" smtClean="0">
                          <a:solidFill>
                            <a:schemeClr val="bg1"/>
                          </a:solidFill>
                          <a:effectLst/>
                          <a:latin typeface="Arial" panose="020B0604020202020204" pitchFamily="34" charset="0"/>
                          <a:cs typeface="Arial" panose="020B0604020202020204" pitchFamily="34" charset="0"/>
                        </a:rPr>
                        <a:t>. 52,95,000</a:t>
                      </a:r>
                      <a:endParaRPr lang="en-IN"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2044655"/>
                  </a:ext>
                </a:extLst>
              </a:tr>
            </a:tbl>
          </a:graphicData>
        </a:graphic>
      </p:graphicFrame>
    </p:spTree>
    <p:extLst>
      <p:ext uri="{BB962C8B-B14F-4D97-AF65-F5344CB8AC3E}">
        <p14:creationId xmlns:p14="http://schemas.microsoft.com/office/powerpoint/2010/main" val="3443448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9" y="704088"/>
            <a:ext cx="11268071" cy="896112"/>
          </a:xfrm>
        </p:spPr>
        <p:txBody>
          <a:bodyPr>
            <a:normAutofit/>
          </a:bodyPr>
          <a:lstStyle/>
          <a:p>
            <a:pPr algn="ctr"/>
            <a:r>
              <a:rPr lang="en-US" sz="4000" b="1" dirty="0"/>
              <a:t>Unfulfilled Items of Previous ACTC</a:t>
            </a:r>
          </a:p>
        </p:txBody>
      </p:sp>
      <p:sp>
        <p:nvSpPr>
          <p:cNvPr id="5" name="Rectangle 1"/>
          <p:cNvSpPr>
            <a:spLocks noChangeArrowheads="1"/>
          </p:cNvSpPr>
          <p:nvPr/>
        </p:nvSpPr>
        <p:spPr bwMode="auto">
          <a:xfrm>
            <a:off x="198930" y="1292425"/>
            <a:ext cx="11993069"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effectLst/>
              <a:latin typeface="Arial" panose="020B0604020202020204" pitchFamily="34" charset="0"/>
              <a:ea typeface="Batang"/>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effectLst/>
                <a:latin typeface="Arial" panose="020B0604020202020204" pitchFamily="34" charset="0"/>
                <a:ea typeface="Batang"/>
                <a:cs typeface="Arial" panose="020B0604020202020204" pitchFamily="34" charset="0"/>
              </a:rPr>
              <a:t>APPROVAL</a:t>
            </a:r>
            <a:r>
              <a:rPr kumimoji="0" lang="en-US" altLang="en-US" sz="2000" b="1" i="0" u="none" strike="noStrike" cap="none" normalizeH="0" dirty="0" smtClean="0">
                <a:ln>
                  <a:noFill/>
                </a:ln>
                <a:effectLst/>
                <a:latin typeface="Arial" panose="020B0604020202020204" pitchFamily="34" charset="0"/>
                <a:ea typeface="Batang"/>
                <a:cs typeface="Arial" panose="020B0604020202020204" pitchFamily="34" charset="0"/>
              </a:rPr>
              <a:t> </a:t>
            </a:r>
            <a:r>
              <a:rPr kumimoji="0" lang="en-US" altLang="en-US" sz="2000" b="1" i="0" u="none" strike="noStrike" cap="none" normalizeH="0" dirty="0" smtClean="0">
                <a:ln>
                  <a:noFill/>
                </a:ln>
                <a:effectLst/>
                <a:latin typeface="Arial" panose="020B0604020202020204" pitchFamily="34" charset="0"/>
                <a:ea typeface="Batang"/>
                <a:cs typeface="Arial" panose="020B0604020202020204" pitchFamily="34" charset="0"/>
              </a:rPr>
              <a:t>OF SELECTION CAMP </a:t>
            </a:r>
            <a:endParaRPr kumimoji="0" lang="en-US" altLang="en-US" sz="2000" b="1" i="0" u="none" strike="noStrike" cap="none" normalizeH="0" dirty="0" smtClean="0">
              <a:ln>
                <a:noFill/>
              </a:ln>
              <a:effectLst/>
              <a:latin typeface="Arial" panose="020B0604020202020204" pitchFamily="34" charset="0"/>
              <a:ea typeface="Batang"/>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dirty="0" smtClean="0">
              <a:ln>
                <a:noFill/>
              </a:ln>
              <a:solidFill>
                <a:srgbClr val="FF0000"/>
              </a:solidFill>
              <a:effectLst/>
              <a:latin typeface="Arial" panose="020B0604020202020204" pitchFamily="34" charset="0"/>
              <a:ea typeface="Batang"/>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smtClean="0">
                <a:solidFill>
                  <a:srgbClr val="FF0000"/>
                </a:solidFill>
                <a:ea typeface="Batang"/>
                <a:cs typeface="Arial" panose="020B0604020202020204" pitchFamily="34" charset="0"/>
              </a:rPr>
              <a:t>HELD </a:t>
            </a:r>
            <a:r>
              <a:rPr kumimoji="0" lang="en-US" altLang="en-US" sz="1600" b="1" i="0" u="none" strike="noStrike" cap="none" normalizeH="0" dirty="0" smtClean="0">
                <a:ln>
                  <a:noFill/>
                </a:ln>
                <a:solidFill>
                  <a:srgbClr val="FF0000"/>
                </a:solidFill>
                <a:effectLst/>
                <a:latin typeface="Arial" panose="020B0604020202020204" pitchFamily="34" charset="0"/>
                <a:ea typeface="Batang"/>
                <a:cs typeface="Arial" panose="020B0604020202020204" pitchFamily="34" charset="0"/>
              </a:rPr>
              <a:t>FOR </a:t>
            </a:r>
            <a:r>
              <a:rPr kumimoji="0" lang="en-US" altLang="en-US" sz="1600" b="1" i="0" u="none" strike="noStrike" cap="none" normalizeH="0" dirty="0" smtClean="0">
                <a:ln>
                  <a:noFill/>
                </a:ln>
                <a:solidFill>
                  <a:srgbClr val="FF0000"/>
                </a:solidFill>
                <a:effectLst/>
                <a:latin typeface="Arial" panose="020B0604020202020204" pitchFamily="34" charset="0"/>
                <a:ea typeface="Batang"/>
                <a:cs typeface="Arial" panose="020B0604020202020204" pitchFamily="34" charset="0"/>
              </a:rPr>
              <a:t>MEN/MIXED AND WOMEN PLAYERS </a:t>
            </a:r>
            <a:r>
              <a:rPr lang="en-US" altLang="en-US" sz="1600" b="1" dirty="0">
                <a:solidFill>
                  <a:srgbClr val="FF0000"/>
                </a:solidFill>
                <a:ea typeface="Batang"/>
                <a:cs typeface="Arial" panose="020B0604020202020204" pitchFamily="34" charset="0"/>
              </a:rPr>
              <a:t>-</a:t>
            </a:r>
            <a:r>
              <a:rPr kumimoji="0" lang="en-US" altLang="en-US" sz="1600" b="1" i="0" u="none" strike="noStrike" cap="none" normalizeH="0" dirty="0" smtClean="0">
                <a:ln>
                  <a:noFill/>
                </a:ln>
                <a:solidFill>
                  <a:srgbClr val="FF0000"/>
                </a:solidFill>
                <a:effectLst/>
                <a:latin typeface="Arial" panose="020B0604020202020204" pitchFamily="34" charset="0"/>
                <a:ea typeface="Batang"/>
                <a:cs typeface="Arial" panose="020B0604020202020204" pitchFamily="34" charset="0"/>
              </a:rPr>
              <a:t> </a:t>
            </a:r>
            <a:r>
              <a:rPr kumimoji="0" lang="en-US" altLang="en-US" sz="1600" b="1" i="0" u="none" strike="noStrike" cap="none" normalizeH="0" dirty="0" smtClean="0">
                <a:ln>
                  <a:noFill/>
                </a:ln>
                <a:solidFill>
                  <a:srgbClr val="FF0000"/>
                </a:solidFill>
                <a:effectLst/>
                <a:latin typeface="Arial" panose="020B0604020202020204" pitchFamily="34" charset="0"/>
                <a:ea typeface="Batang"/>
                <a:cs typeface="Arial" panose="020B0604020202020204" pitchFamily="34" charset="0"/>
              </a:rPr>
              <a:t>WORLD </a:t>
            </a:r>
            <a:r>
              <a:rPr kumimoji="0" lang="en-US" altLang="en-US" sz="1600" b="1" i="0" u="none" strike="noStrike" cap="none" normalizeH="0" dirty="0" smtClean="0">
                <a:ln>
                  <a:noFill/>
                </a:ln>
                <a:solidFill>
                  <a:srgbClr val="FF0000"/>
                </a:solidFill>
                <a:effectLst/>
                <a:latin typeface="Arial" panose="020B0604020202020204" pitchFamily="34" charset="0"/>
                <a:ea typeface="Batang"/>
                <a:cs typeface="Arial" panose="020B0604020202020204" pitchFamily="34" charset="0"/>
              </a:rPr>
              <a:t>CHAMPIONSHIPS 2021-22:</a:t>
            </a:r>
            <a:endParaRPr lang="en-US" altLang="en-US" sz="1600" b="1" dirty="0">
              <a:solidFill>
                <a:srgbClr val="FF0000"/>
              </a:solidFill>
              <a:ea typeface="Batang"/>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Arial" panose="020B0604020202020204" pitchFamily="34" charset="0"/>
                <a:ea typeface="Batang"/>
                <a:cs typeface="Arial" panose="020B0604020202020204" pitchFamily="34" charset="0"/>
              </a:rPr>
              <a:t>DETAILS</a:t>
            </a:r>
            <a:r>
              <a:rPr kumimoji="0" lang="en-US" altLang="en-US" sz="1600" b="1" i="0" u="none" strike="noStrike" cap="none" normalizeH="0" dirty="0" smtClean="0">
                <a:ln>
                  <a:noFill/>
                </a:ln>
                <a:solidFill>
                  <a:srgbClr val="FF0000"/>
                </a:solidFill>
                <a:effectLst/>
                <a:latin typeface="Arial" panose="020B0604020202020204" pitchFamily="34" charset="0"/>
                <a:ea typeface="Batang"/>
                <a:cs typeface="Arial" panose="020B0604020202020204" pitchFamily="34" charset="0"/>
              </a:rPr>
              <a:t> GIVEN ON THE NEXT SLIDE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The federation had conducted the</a:t>
            </a:r>
            <a:r>
              <a:rPr kumimoji="0" lang="en-US" altLang="en-US" sz="1600" b="1"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 National Selection Camps for Men, Mixed and Women categories at Ahmedabad</a:t>
            </a: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 from 10-23rd February 2020 </a:t>
            </a:r>
            <a:r>
              <a:rPr kumimoji="0" lang="en-US" altLang="en-US" sz="1600" b="0" i="0" u="none" strike="noStrike" cap="none" normalizeH="0" dirty="0" smtClean="0">
                <a:ln>
                  <a:noFill/>
                </a:ln>
                <a:solidFill>
                  <a:schemeClr val="tx1"/>
                </a:solidFill>
                <a:effectLst/>
                <a:latin typeface="Arial" panose="020B0604020202020204" pitchFamily="34" charset="0"/>
                <a:ea typeface="Batang"/>
                <a:cs typeface="Arial" panose="020B0604020202020204" pitchFamily="34" charset="0"/>
              </a:rPr>
              <a:t> </a:t>
            </a: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for preparation of the INDIAN teams to participate in  the World Bridge Championships </a:t>
            </a: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2021 </a:t>
            </a: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which was scheduled to be held in August at </a:t>
            </a:r>
            <a:r>
              <a:rPr kumimoji="0" lang="en-US" altLang="en-US" sz="1600" b="0" i="0" u="none" strike="noStrike" cap="none" normalizeH="0" baseline="0" dirty="0" err="1" smtClean="0">
                <a:ln>
                  <a:noFill/>
                </a:ln>
                <a:solidFill>
                  <a:schemeClr val="tx1"/>
                </a:solidFill>
                <a:effectLst/>
                <a:latin typeface="Arial" panose="020B0604020202020204" pitchFamily="34" charset="0"/>
                <a:ea typeface="Batang"/>
                <a:cs typeface="Arial" panose="020B0604020202020204" pitchFamily="34" charset="0"/>
              </a:rPr>
              <a:t>Salsomaggiore</a:t>
            </a: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 Italy.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The proposals for these selection camps were discussed in the meeting on 4th February, 2020 by </a:t>
            </a:r>
            <a:r>
              <a:rPr kumimoji="0" lang="en-US" altLang="en-US" sz="1600" b="1"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BFI President, Mr. S </a:t>
            </a:r>
            <a:r>
              <a:rPr kumimoji="0" lang="en-US" altLang="en-US" sz="1600" b="1" i="0" u="none" strike="noStrike" cap="none" normalizeH="0" baseline="0" dirty="0" err="1" smtClean="0">
                <a:ln>
                  <a:noFill/>
                </a:ln>
                <a:solidFill>
                  <a:schemeClr val="tx1"/>
                </a:solidFill>
                <a:effectLst/>
                <a:latin typeface="Arial" panose="020B0604020202020204" pitchFamily="34" charset="0"/>
                <a:ea typeface="Batang"/>
                <a:cs typeface="Arial" panose="020B0604020202020204" pitchFamily="34" charset="0"/>
              </a:rPr>
              <a:t>Sundareshan</a:t>
            </a:r>
            <a:r>
              <a:rPr kumimoji="0" lang="en-US" altLang="en-US" sz="1600" b="1"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 </a:t>
            </a: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with</a:t>
            </a:r>
            <a:r>
              <a:rPr kumimoji="0" lang="en-US" altLang="en-US" sz="1600" b="1"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 </a:t>
            </a: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previous</a:t>
            </a:r>
            <a:r>
              <a:rPr kumimoji="0" lang="en-US" altLang="en-US" sz="1600" b="1"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 </a:t>
            </a:r>
            <a:r>
              <a:rPr kumimoji="0" lang="en-US" altLang="en-US" sz="1600" b="1" i="0" u="none" strike="noStrike" cap="none" normalizeH="0" dirty="0" smtClean="0">
                <a:ln>
                  <a:noFill/>
                </a:ln>
                <a:solidFill>
                  <a:schemeClr val="tx1"/>
                </a:solidFill>
                <a:effectLst/>
                <a:latin typeface="Arial" panose="020B0604020202020204" pitchFamily="34" charset="0"/>
                <a:ea typeface="Batang"/>
                <a:cs typeface="Arial" panose="020B0604020202020204" pitchFamily="34" charset="0"/>
              </a:rPr>
              <a:t> </a:t>
            </a:r>
            <a:r>
              <a:rPr kumimoji="0" lang="en-US" altLang="en-US" sz="1600" b="1"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Hon. Sec. Mr. R S </a:t>
            </a:r>
            <a:r>
              <a:rPr kumimoji="0" lang="en-US" altLang="en-US" sz="1600" b="1" i="0" u="none" strike="noStrike" cap="none" normalizeH="0" baseline="0" dirty="0" err="1" smtClean="0">
                <a:ln>
                  <a:noFill/>
                </a:ln>
                <a:solidFill>
                  <a:schemeClr val="tx1"/>
                </a:solidFill>
                <a:effectLst/>
                <a:latin typeface="Arial" panose="020B0604020202020204" pitchFamily="34" charset="0"/>
                <a:ea typeface="Batang"/>
                <a:cs typeface="Arial" panose="020B0604020202020204" pitchFamily="34" charset="0"/>
              </a:rPr>
              <a:t>Julaniya</a:t>
            </a: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 and advised to be considered as part of ACTC 2020-21 </a:t>
            </a: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budget</a:t>
            </a:r>
            <a:r>
              <a:rPr kumimoji="0" lang="en-US" altLang="en-US" sz="1600" b="0" i="0" u="none" strike="noStrike" cap="none" normalizeH="0" dirty="0" smtClean="0">
                <a:ln>
                  <a:noFill/>
                </a:ln>
                <a:solidFill>
                  <a:schemeClr val="tx1"/>
                </a:solidFill>
                <a:effectLst/>
                <a:latin typeface="Arial" panose="020B0604020202020204" pitchFamily="34" charset="0"/>
                <a:ea typeface="Batang"/>
                <a:cs typeface="Arial" panose="020B0604020202020204" pitchFamily="34" charset="0"/>
              </a:rPr>
              <a:t> since</a:t>
            </a:r>
            <a:r>
              <a:rPr lang="en-US" altLang="en-US" sz="1600" dirty="0" smtClean="0">
                <a:ea typeface="Batang"/>
                <a:cs typeface="Arial" panose="020B0604020202020204" pitchFamily="34" charset="0"/>
              </a:rPr>
              <a:t> the budget for ACTC 2019-20 had been fully allocated for its intended purpose. </a:t>
            </a:r>
            <a:endPar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cs typeface="Arial" panose="020B0604020202020204" pitchFamily="34" charset="0"/>
              </a:rPr>
              <a:t>With the</a:t>
            </a:r>
            <a:r>
              <a:rPr kumimoji="0" lang="en-US" altLang="en-US" sz="1600" b="0" i="0" u="none" strike="noStrike" cap="none" normalizeH="0" dirty="0" smtClean="0">
                <a:ln>
                  <a:noFill/>
                </a:ln>
                <a:solidFill>
                  <a:schemeClr val="tx1"/>
                </a:solidFill>
                <a:effectLst/>
                <a:cs typeface="Arial" panose="020B0604020202020204" pitchFamily="34" charset="0"/>
              </a:rPr>
              <a:t> current COVID scenario, these proposals have been pending for approval to be granted from SAI for submission </a:t>
            </a:r>
            <a:r>
              <a:rPr kumimoji="0" lang="en-US" altLang="en-US" sz="1600" b="0" i="0" u="none" strike="noStrike" cap="none" normalizeH="0" dirty="0" smtClean="0">
                <a:ln>
                  <a:noFill/>
                </a:ln>
                <a:solidFill>
                  <a:schemeClr val="tx1"/>
                </a:solidFill>
                <a:effectLst/>
                <a:cs typeface="Arial" panose="020B0604020202020204" pitchFamily="34" charset="0"/>
              </a:rPr>
              <a:t>purpose</a:t>
            </a:r>
            <a:r>
              <a:rPr lang="en-US" altLang="en-US" sz="1600" dirty="0">
                <a:cs typeface="Arial" panose="020B0604020202020204" pitchFamily="34" charset="0"/>
              </a:rPr>
              <a:t> </a:t>
            </a:r>
            <a:r>
              <a:rPr lang="en-US" altLang="en-US" sz="1600" dirty="0" smtClean="0">
                <a:cs typeface="Arial" panose="020B0604020202020204" pitchFamily="34" charset="0"/>
              </a:rPr>
              <a:t>and hence would request for your kind approval. </a:t>
            </a:r>
            <a:endParaRPr lang="en-US" altLang="en-US" sz="1600"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1"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i="1" dirty="0" smtClean="0">
                <a:cs typeface="Arial" panose="020B0604020202020204" pitchFamily="34" charset="0"/>
              </a:rPr>
              <a:t>Please note that the players selected will represent INDIA at the World Championships 2021 and hence BFI will not need to undertake additional costs for the selection camps in the forthcoming year for the above categories.</a:t>
            </a:r>
            <a:endParaRPr kumimoji="0" lang="en-US" altLang="en-US" sz="1400" b="1"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Batang"/>
                <a:cs typeface="Arial" panose="020B0604020202020204" pitchFamily="34" charset="0"/>
              </a:rPr>
              <a:t>A brief summary of the proposals as submitted to SAI in January are attached herewith: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5739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83272765"/>
              </p:ext>
            </p:extLst>
          </p:nvPr>
        </p:nvGraphicFramePr>
        <p:xfrm>
          <a:off x="47328" y="1052736"/>
          <a:ext cx="11953327" cy="7162921"/>
        </p:xfrm>
        <a:graphic>
          <a:graphicData uri="http://schemas.openxmlformats.org/drawingml/2006/table">
            <a:tbl>
              <a:tblPr firstRow="1" firstCol="1" bandRow="1">
                <a:tableStyleId>{5C22544A-7EE6-4342-B048-85BDC9FD1C3A}</a:tableStyleId>
              </a:tblPr>
              <a:tblGrid>
                <a:gridCol w="720080">
                  <a:extLst>
                    <a:ext uri="{9D8B030D-6E8A-4147-A177-3AD203B41FA5}">
                      <a16:colId xmlns:a16="http://schemas.microsoft.com/office/drawing/2014/main" val="2753483217"/>
                    </a:ext>
                  </a:extLst>
                </a:gridCol>
                <a:gridCol w="1872208">
                  <a:extLst>
                    <a:ext uri="{9D8B030D-6E8A-4147-A177-3AD203B41FA5}">
                      <a16:colId xmlns:a16="http://schemas.microsoft.com/office/drawing/2014/main" val="707000883"/>
                    </a:ext>
                  </a:extLst>
                </a:gridCol>
                <a:gridCol w="2016224">
                  <a:extLst>
                    <a:ext uri="{9D8B030D-6E8A-4147-A177-3AD203B41FA5}">
                      <a16:colId xmlns:a16="http://schemas.microsoft.com/office/drawing/2014/main" val="2911568272"/>
                    </a:ext>
                  </a:extLst>
                </a:gridCol>
                <a:gridCol w="1152128">
                  <a:extLst>
                    <a:ext uri="{9D8B030D-6E8A-4147-A177-3AD203B41FA5}">
                      <a16:colId xmlns:a16="http://schemas.microsoft.com/office/drawing/2014/main" val="2636756921"/>
                    </a:ext>
                  </a:extLst>
                </a:gridCol>
                <a:gridCol w="717561">
                  <a:extLst>
                    <a:ext uri="{9D8B030D-6E8A-4147-A177-3AD203B41FA5}">
                      <a16:colId xmlns:a16="http://schemas.microsoft.com/office/drawing/2014/main" val="1861582263"/>
                    </a:ext>
                  </a:extLst>
                </a:gridCol>
                <a:gridCol w="957194">
                  <a:extLst>
                    <a:ext uri="{9D8B030D-6E8A-4147-A177-3AD203B41FA5}">
                      <a16:colId xmlns:a16="http://schemas.microsoft.com/office/drawing/2014/main" val="2416876890"/>
                    </a:ext>
                  </a:extLst>
                </a:gridCol>
                <a:gridCol w="639263">
                  <a:extLst>
                    <a:ext uri="{9D8B030D-6E8A-4147-A177-3AD203B41FA5}">
                      <a16:colId xmlns:a16="http://schemas.microsoft.com/office/drawing/2014/main" val="1768155213"/>
                    </a:ext>
                  </a:extLst>
                </a:gridCol>
                <a:gridCol w="2438510">
                  <a:extLst>
                    <a:ext uri="{9D8B030D-6E8A-4147-A177-3AD203B41FA5}">
                      <a16:colId xmlns:a16="http://schemas.microsoft.com/office/drawing/2014/main" val="3310370818"/>
                    </a:ext>
                  </a:extLst>
                </a:gridCol>
                <a:gridCol w="1440159">
                  <a:extLst>
                    <a:ext uri="{9D8B030D-6E8A-4147-A177-3AD203B41FA5}">
                      <a16:colId xmlns:a16="http://schemas.microsoft.com/office/drawing/2014/main" val="2453078974"/>
                    </a:ext>
                  </a:extLst>
                </a:gridCol>
              </a:tblGrid>
              <a:tr h="906850">
                <a:tc>
                  <a:txBody>
                    <a:bodyPr/>
                    <a:lstStyle/>
                    <a:p>
                      <a:pPr algn="ctr">
                        <a:spcAft>
                          <a:spcPts val="0"/>
                        </a:spcAft>
                      </a:pPr>
                      <a:r>
                        <a:rPr lang="en-US" sz="2000" dirty="0">
                          <a:effectLst/>
                        </a:rPr>
                        <a:t>S.</a:t>
                      </a:r>
                      <a:endParaRPr lang="en-IN" sz="3600" dirty="0">
                        <a:effectLst/>
                      </a:endParaRPr>
                    </a:p>
                    <a:p>
                      <a:pPr algn="ctr">
                        <a:spcAft>
                          <a:spcPts val="0"/>
                        </a:spcAft>
                      </a:pPr>
                      <a:r>
                        <a:rPr lang="en-US" sz="2000" dirty="0">
                          <a:effectLst/>
                        </a:rPr>
                        <a:t>No</a:t>
                      </a:r>
                      <a:endParaRPr lang="en-IN"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600" dirty="0">
                          <a:effectLst/>
                        </a:rPr>
                        <a:t>Purpose of the coaching camp </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600" dirty="0">
                          <a:effectLst/>
                        </a:rPr>
                        <a:t>Composition of the campers</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600" dirty="0">
                          <a:effectLst/>
                        </a:rPr>
                        <a:t>Proposed date for submission of proposal</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Aft>
                          <a:spcPts val="0"/>
                        </a:spcAft>
                      </a:pPr>
                      <a:r>
                        <a:rPr lang="en-US" sz="1600" dirty="0">
                          <a:effectLst/>
                        </a:rPr>
                        <a:t>Period</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IN"/>
                    </a:p>
                  </a:txBody>
                  <a:tcPr/>
                </a:tc>
                <a:tc>
                  <a:txBody>
                    <a:bodyPr/>
                    <a:lstStyle/>
                    <a:p>
                      <a:pPr indent="-71755" algn="ctr">
                        <a:spcAft>
                          <a:spcPts val="0"/>
                        </a:spcAft>
                      </a:pPr>
                      <a:r>
                        <a:rPr lang="en-US" sz="1600" dirty="0">
                          <a:effectLst/>
                        </a:rPr>
                        <a:t>Total days</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600" dirty="0">
                          <a:effectLst/>
                        </a:rPr>
                        <a:t>Venue</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600" dirty="0">
                          <a:effectLst/>
                        </a:rPr>
                        <a:t>Estimated expenditure to be incurred as per norms</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1338329"/>
                  </a:ext>
                </a:extLst>
              </a:tr>
              <a:tr h="246765">
                <a:tc>
                  <a:txBody>
                    <a:bodyPr/>
                    <a:lstStyle/>
                    <a:p>
                      <a:pPr algn="ctr">
                        <a:spcAft>
                          <a:spcPts val="0"/>
                        </a:spcAft>
                      </a:pPr>
                      <a:r>
                        <a:rPr lang="en-US" sz="1100" dirty="0">
                          <a:effectLst/>
                        </a:rPr>
                        <a:t> </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900">
                          <a:effectLst/>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900">
                          <a:effectLst/>
                        </a:rPr>
                        <a:t> </a:t>
                      </a:r>
                      <a:endParaRPr lang="en-IN" sz="1200">
                        <a:effectLst/>
                      </a:endParaRPr>
                    </a:p>
                    <a:p>
                      <a:pPr>
                        <a:spcAft>
                          <a:spcPts val="0"/>
                        </a:spcAft>
                      </a:pPr>
                      <a:r>
                        <a:rPr lang="en-US" sz="900">
                          <a:effectLst/>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900">
                          <a:effectLst/>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From</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To</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900">
                          <a:effectLst/>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900">
                          <a:effectLst/>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900">
                          <a:effectLst/>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39411698"/>
                  </a:ext>
                </a:extLst>
              </a:tr>
              <a:tr h="1411118">
                <a:tc>
                  <a:txBody>
                    <a:bodyPr/>
                    <a:lstStyle/>
                    <a:p>
                      <a:pPr algn="ctr">
                        <a:spcAft>
                          <a:spcPts val="0"/>
                        </a:spcAft>
                      </a:pPr>
                      <a:r>
                        <a:rPr lang="en-US" sz="2000" dirty="0">
                          <a:effectLst/>
                        </a:rPr>
                        <a:t>a)</a:t>
                      </a:r>
                      <a:endParaRPr lang="en-IN"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400" dirty="0">
                          <a:effectLst/>
                        </a:rPr>
                        <a:t>Men National Selection Camp for 2021 World Championships</a:t>
                      </a:r>
                      <a:endParaRPr lang="en-IN" sz="2400" dirty="0">
                        <a:effectLst/>
                      </a:endParaRPr>
                    </a:p>
                    <a:p>
                      <a:pPr>
                        <a:spcAft>
                          <a:spcPts val="0"/>
                        </a:spcAft>
                      </a:pPr>
                      <a:r>
                        <a:rPr lang="en-US" sz="1400" dirty="0">
                          <a:effectLst/>
                        </a:rPr>
                        <a:t> </a:t>
                      </a:r>
                      <a:endParaRPr lang="en-IN" sz="2400" dirty="0">
                        <a:effectLst/>
                      </a:endParaRPr>
                    </a:p>
                    <a:p>
                      <a:pPr>
                        <a:spcAft>
                          <a:spcPts val="0"/>
                        </a:spcAft>
                      </a:pPr>
                      <a:r>
                        <a:rPr lang="en-US" sz="1400" i="1" dirty="0">
                          <a:solidFill>
                            <a:srgbClr val="FF0000"/>
                          </a:solidFill>
                          <a:effectLst/>
                        </a:rPr>
                        <a:t>(completed)</a:t>
                      </a:r>
                      <a:endParaRPr lang="en-IN" sz="24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3 Coaches, </a:t>
                      </a:r>
                      <a:endParaRPr lang="en-IN" sz="2400" dirty="0">
                        <a:effectLst/>
                      </a:endParaRPr>
                    </a:p>
                    <a:p>
                      <a:pPr algn="ctr">
                        <a:spcAft>
                          <a:spcPts val="0"/>
                        </a:spcAft>
                      </a:pPr>
                      <a:r>
                        <a:rPr lang="en-US" sz="1400" dirty="0">
                          <a:effectLst/>
                        </a:rPr>
                        <a:t>3 Assistant Coaches,</a:t>
                      </a:r>
                      <a:endParaRPr lang="en-IN" sz="2400" dirty="0">
                        <a:effectLst/>
                      </a:endParaRPr>
                    </a:p>
                    <a:p>
                      <a:pPr algn="ctr">
                        <a:spcAft>
                          <a:spcPts val="0"/>
                        </a:spcAft>
                      </a:pPr>
                      <a:r>
                        <a:rPr lang="en-US" sz="1400" dirty="0">
                          <a:effectLst/>
                        </a:rPr>
                        <a:t>32 Players </a:t>
                      </a:r>
                      <a:endParaRPr lang="en-IN" sz="2400" dirty="0">
                        <a:effectLst/>
                      </a:endParaRPr>
                    </a:p>
                    <a:p>
                      <a:pPr algn="ctr">
                        <a:spcAft>
                          <a:spcPts val="0"/>
                        </a:spcAft>
                      </a:pPr>
                      <a:r>
                        <a:rPr lang="en-US" sz="1400" dirty="0">
                          <a:effectLst/>
                        </a:rPr>
                        <a:t>(as per National Ranking Policy)</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smtClean="0">
                          <a:effectLst/>
                        </a:rPr>
                        <a:t>Proposal to be </a:t>
                      </a:r>
                      <a:r>
                        <a:rPr lang="en-US" sz="1400" dirty="0">
                          <a:effectLst/>
                        </a:rPr>
                        <a:t>submitted </a:t>
                      </a:r>
                      <a:r>
                        <a:rPr lang="en-US" sz="1400" dirty="0" smtClean="0">
                          <a:effectLst/>
                        </a:rPr>
                        <a:t>in</a:t>
                      </a:r>
                      <a:r>
                        <a:rPr lang="en-US" sz="1400" baseline="0" dirty="0" smtClean="0">
                          <a:effectLst/>
                        </a:rPr>
                        <a:t> ACTC 2020-21</a:t>
                      </a:r>
                      <a:r>
                        <a:rPr lang="en-US" sz="1400" dirty="0">
                          <a:effectLst/>
                        </a:rPr>
                        <a:t> </a:t>
                      </a:r>
                      <a:endParaRPr lang="en-IN" sz="2400" dirty="0">
                        <a:effectLst/>
                      </a:endParaRPr>
                    </a:p>
                    <a:p>
                      <a:pPr algn="ctr">
                        <a:spcAft>
                          <a:spcPts val="0"/>
                        </a:spcAft>
                      </a:pPr>
                      <a:r>
                        <a:rPr lang="en-US" sz="1400" dirty="0">
                          <a:effectLst/>
                        </a:rPr>
                        <a:t> </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10</a:t>
                      </a:r>
                      <a:r>
                        <a:rPr lang="en-US" sz="1400" baseline="30000" dirty="0">
                          <a:effectLst/>
                        </a:rPr>
                        <a:t>th</a:t>
                      </a:r>
                      <a:r>
                        <a:rPr lang="en-US" sz="1400" dirty="0">
                          <a:effectLst/>
                        </a:rPr>
                        <a:t> Feb</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16</a:t>
                      </a:r>
                      <a:r>
                        <a:rPr lang="en-US" sz="1400" baseline="30000" dirty="0">
                          <a:effectLst/>
                        </a:rPr>
                        <a:t>th</a:t>
                      </a:r>
                      <a:r>
                        <a:rPr lang="en-US" sz="1400" dirty="0">
                          <a:effectLst/>
                        </a:rPr>
                        <a:t> Feb</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7</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400">
                          <a:effectLst/>
                        </a:rPr>
                        <a:t>The Orient Club, Ellisbridge, Ahmedabad</a:t>
                      </a:r>
                      <a:endParaRPr lang="en-I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600" dirty="0">
                          <a:effectLst/>
                        </a:rPr>
                        <a:t>9,03,540</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57478602"/>
                  </a:ext>
                </a:extLst>
              </a:tr>
              <a:tr h="1656184">
                <a:tc>
                  <a:txBody>
                    <a:bodyPr/>
                    <a:lstStyle/>
                    <a:p>
                      <a:pPr algn="ctr">
                        <a:spcAft>
                          <a:spcPts val="0"/>
                        </a:spcAft>
                      </a:pPr>
                      <a:r>
                        <a:rPr lang="en-US" sz="2000" dirty="0">
                          <a:effectLst/>
                        </a:rPr>
                        <a:t>b)</a:t>
                      </a:r>
                      <a:endParaRPr lang="en-IN"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400" dirty="0">
                          <a:effectLst/>
                        </a:rPr>
                        <a:t>Mixed National Selection Camp  for  2021 World Championships</a:t>
                      </a:r>
                      <a:endParaRPr lang="en-IN" sz="2400" dirty="0">
                        <a:effectLst/>
                      </a:endParaRPr>
                    </a:p>
                    <a:p>
                      <a:pPr>
                        <a:spcAft>
                          <a:spcPts val="0"/>
                        </a:spcAft>
                      </a:pPr>
                      <a:r>
                        <a:rPr lang="en-US" sz="1400" dirty="0">
                          <a:effectLst/>
                        </a:rPr>
                        <a:t> </a:t>
                      </a:r>
                      <a:endParaRPr lang="en-IN" sz="2400" dirty="0">
                        <a:effectLst/>
                      </a:endParaRPr>
                    </a:p>
                    <a:p>
                      <a:pPr>
                        <a:spcAft>
                          <a:spcPts val="0"/>
                        </a:spcAft>
                      </a:pPr>
                      <a:r>
                        <a:rPr lang="en-US" sz="1400" i="1" dirty="0" smtClean="0">
                          <a:solidFill>
                            <a:srgbClr val="FF0000"/>
                          </a:solidFill>
                          <a:effectLst/>
                        </a:rPr>
                        <a:t>(completed)</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3 Coaches,   </a:t>
                      </a:r>
                      <a:endParaRPr lang="en-US" sz="1400" dirty="0" smtClean="0">
                        <a:effectLst/>
                      </a:endParaRPr>
                    </a:p>
                    <a:p>
                      <a:pPr algn="ctr">
                        <a:spcAft>
                          <a:spcPts val="0"/>
                        </a:spcAft>
                      </a:pPr>
                      <a:r>
                        <a:rPr lang="en-US" sz="1400" dirty="0" smtClean="0">
                          <a:effectLst/>
                        </a:rPr>
                        <a:t> </a:t>
                      </a:r>
                      <a:r>
                        <a:rPr lang="en-US" sz="1400" dirty="0">
                          <a:effectLst/>
                        </a:rPr>
                        <a:t>3 Assistant Coaches,</a:t>
                      </a:r>
                      <a:endParaRPr lang="en-IN" sz="2400" dirty="0">
                        <a:effectLst/>
                      </a:endParaRPr>
                    </a:p>
                    <a:p>
                      <a:pPr algn="ctr">
                        <a:spcAft>
                          <a:spcPts val="0"/>
                        </a:spcAft>
                      </a:pPr>
                      <a:r>
                        <a:rPr lang="en-US" sz="1400" dirty="0">
                          <a:effectLst/>
                        </a:rPr>
                        <a:t>15 Men       </a:t>
                      </a:r>
                      <a:endParaRPr lang="en-IN" sz="2400" dirty="0">
                        <a:effectLst/>
                      </a:endParaRPr>
                    </a:p>
                    <a:p>
                      <a:pPr algn="ctr">
                        <a:spcAft>
                          <a:spcPts val="0"/>
                        </a:spcAft>
                      </a:pPr>
                      <a:r>
                        <a:rPr lang="en-US" sz="1400" dirty="0">
                          <a:effectLst/>
                        </a:rPr>
                        <a:t> 15 Women Players</a:t>
                      </a:r>
                      <a:endParaRPr lang="en-IN" sz="2400" dirty="0">
                        <a:effectLst/>
                      </a:endParaRPr>
                    </a:p>
                    <a:p>
                      <a:pPr algn="ctr">
                        <a:spcAft>
                          <a:spcPts val="0"/>
                        </a:spcAft>
                      </a:pPr>
                      <a:r>
                        <a:rPr lang="en-US" sz="1400" dirty="0">
                          <a:effectLst/>
                        </a:rPr>
                        <a:t>(as per National Ranking Policy)</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kumimoji="0" lang="en-US" sz="1400" b="0" i="0" u="none" strike="noStrike" kern="1200" cap="none" spc="0" normalizeH="0" baseline="0" noProof="0" smtClean="0">
                          <a:ln>
                            <a:noFill/>
                          </a:ln>
                          <a:solidFill>
                            <a:prstClr val="black"/>
                          </a:solidFill>
                          <a:effectLst/>
                          <a:uLnTx/>
                          <a:uFillTx/>
                          <a:latin typeface="Constantia"/>
                          <a:ea typeface="+mn-ea"/>
                          <a:cs typeface="+mn-cs"/>
                        </a:rPr>
                        <a:t>Proposal to be submitted in ACTC 2020-21</a:t>
                      </a:r>
                      <a:endParaRPr lang="en-I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a:effectLst/>
                        </a:rPr>
                        <a:t>15</a:t>
                      </a:r>
                      <a:r>
                        <a:rPr lang="en-US" sz="1400" baseline="30000">
                          <a:effectLst/>
                        </a:rPr>
                        <a:t>th</a:t>
                      </a:r>
                      <a:r>
                        <a:rPr lang="en-US" sz="1400">
                          <a:effectLst/>
                        </a:rPr>
                        <a:t> Feb</a:t>
                      </a:r>
                      <a:endParaRPr lang="en-I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19</a:t>
                      </a:r>
                      <a:r>
                        <a:rPr lang="en-US" sz="1400" baseline="30000" dirty="0">
                          <a:effectLst/>
                        </a:rPr>
                        <a:t>th</a:t>
                      </a:r>
                      <a:r>
                        <a:rPr lang="en-US" sz="1400" dirty="0">
                          <a:effectLst/>
                        </a:rPr>
                        <a:t> Feb</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5</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400" dirty="0">
                          <a:effectLst/>
                        </a:rPr>
                        <a:t>The Orient Club, </a:t>
                      </a:r>
                      <a:r>
                        <a:rPr lang="en-US" sz="1400" dirty="0" err="1">
                          <a:effectLst/>
                        </a:rPr>
                        <a:t>Ellisbridge</a:t>
                      </a:r>
                      <a:r>
                        <a:rPr lang="en-US" sz="1400" dirty="0">
                          <a:effectLst/>
                        </a:rPr>
                        <a:t>, Ahmedabad</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600" dirty="0">
                          <a:effectLst/>
                        </a:rPr>
                        <a:t>7,66,380</a:t>
                      </a:r>
                      <a:endParaRPr lang="en-IN" sz="2800" dirty="0">
                        <a:effectLst/>
                      </a:endParaRPr>
                    </a:p>
                    <a:p>
                      <a:pPr>
                        <a:spcAft>
                          <a:spcPts val="0"/>
                        </a:spcAft>
                      </a:pPr>
                      <a:r>
                        <a:rPr lang="en-US" sz="1600" dirty="0">
                          <a:effectLst/>
                        </a:rPr>
                        <a:t> </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2445997"/>
                  </a:ext>
                </a:extLst>
              </a:tr>
              <a:tr h="1440160">
                <a:tc>
                  <a:txBody>
                    <a:bodyPr/>
                    <a:lstStyle/>
                    <a:p>
                      <a:pPr algn="ctr">
                        <a:spcAft>
                          <a:spcPts val="0"/>
                        </a:spcAft>
                      </a:pPr>
                      <a:r>
                        <a:rPr lang="en-US" sz="2000" dirty="0">
                          <a:effectLst/>
                        </a:rPr>
                        <a:t>c) </a:t>
                      </a:r>
                      <a:endParaRPr lang="en-IN"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400" dirty="0">
                          <a:effectLst/>
                        </a:rPr>
                        <a:t>Women National Selection Camp for  2021 World Championships</a:t>
                      </a:r>
                      <a:endParaRPr lang="en-IN" sz="2400" dirty="0">
                        <a:effectLst/>
                      </a:endParaRPr>
                    </a:p>
                    <a:p>
                      <a:pPr>
                        <a:spcAft>
                          <a:spcPts val="0"/>
                        </a:spcAft>
                      </a:pPr>
                      <a:r>
                        <a:rPr lang="en-US" sz="1400" dirty="0">
                          <a:effectLst/>
                        </a:rPr>
                        <a:t>. </a:t>
                      </a:r>
                      <a:endParaRPr lang="en-IN" sz="2400" dirty="0">
                        <a:effectLst/>
                      </a:endParaRPr>
                    </a:p>
                    <a:p>
                      <a:pPr>
                        <a:spcAft>
                          <a:spcPts val="0"/>
                        </a:spcAft>
                      </a:pPr>
                      <a:r>
                        <a:rPr lang="en-US" sz="1400" i="1" dirty="0" smtClean="0">
                          <a:solidFill>
                            <a:srgbClr val="FF0000"/>
                          </a:solidFill>
                          <a:effectLst/>
                        </a:rPr>
                        <a:t>(completed)</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a:effectLst/>
                        </a:rPr>
                        <a:t>3 Coaches, 3Assistant Coaches,</a:t>
                      </a:r>
                      <a:endParaRPr lang="en-IN" sz="2400">
                        <a:effectLst/>
                      </a:endParaRPr>
                    </a:p>
                    <a:p>
                      <a:pPr algn="ctr">
                        <a:spcAft>
                          <a:spcPts val="0"/>
                        </a:spcAft>
                      </a:pPr>
                      <a:r>
                        <a:rPr lang="en-US" sz="1400">
                          <a:effectLst/>
                        </a:rPr>
                        <a:t>20 Players</a:t>
                      </a:r>
                      <a:endParaRPr lang="en-IN" sz="2400">
                        <a:effectLst/>
                      </a:endParaRPr>
                    </a:p>
                    <a:p>
                      <a:pPr algn="ctr">
                        <a:spcAft>
                          <a:spcPts val="0"/>
                        </a:spcAft>
                      </a:pPr>
                      <a:r>
                        <a:rPr lang="en-US" sz="1400">
                          <a:effectLst/>
                        </a:rPr>
                        <a:t> (as per National Ranking Policy)</a:t>
                      </a:r>
                      <a:endParaRPr lang="en-I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kumimoji="0" lang="en-US" sz="1400" b="0" i="0" u="none" strike="noStrike" kern="1200" cap="none" spc="0" normalizeH="0" baseline="0" noProof="0" dirty="0" smtClean="0">
                          <a:ln>
                            <a:noFill/>
                          </a:ln>
                          <a:solidFill>
                            <a:prstClr val="black"/>
                          </a:solidFill>
                          <a:effectLst/>
                          <a:uLnTx/>
                          <a:uFillTx/>
                          <a:latin typeface="Constantia"/>
                          <a:ea typeface="+mn-ea"/>
                          <a:cs typeface="+mn-cs"/>
                        </a:rPr>
                        <a:t>Proposal to be submitted in ACTC 2020-21</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a:effectLst/>
                        </a:rPr>
                        <a:t>19</a:t>
                      </a:r>
                      <a:r>
                        <a:rPr lang="en-US" sz="1400" baseline="30000">
                          <a:effectLst/>
                        </a:rPr>
                        <a:t>th</a:t>
                      </a:r>
                      <a:r>
                        <a:rPr lang="en-US" sz="1400">
                          <a:effectLst/>
                        </a:rPr>
                        <a:t> Feb</a:t>
                      </a:r>
                      <a:endParaRPr lang="en-I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a:effectLst/>
                        </a:rPr>
                        <a:t>23</a:t>
                      </a:r>
                      <a:r>
                        <a:rPr lang="en-US" sz="1400" baseline="30000">
                          <a:effectLst/>
                        </a:rPr>
                        <a:t>rd</a:t>
                      </a:r>
                      <a:r>
                        <a:rPr lang="en-US" sz="1400">
                          <a:effectLst/>
                        </a:rPr>
                        <a:t> Feb</a:t>
                      </a:r>
                      <a:endParaRPr lang="en-I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5</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400" dirty="0">
                          <a:effectLst/>
                        </a:rPr>
                        <a:t>The Orient Club, </a:t>
                      </a:r>
                      <a:r>
                        <a:rPr lang="en-US" sz="1400" dirty="0" err="1">
                          <a:effectLst/>
                        </a:rPr>
                        <a:t>Ellisbridge</a:t>
                      </a:r>
                      <a:r>
                        <a:rPr lang="en-US" sz="1400" dirty="0">
                          <a:effectLst/>
                        </a:rPr>
                        <a:t>, Ahmedabad</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600" dirty="0">
                          <a:effectLst/>
                        </a:rPr>
                        <a:t>4,91,580</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62114386"/>
                  </a:ext>
                </a:extLst>
              </a:tr>
              <a:tr h="1161939">
                <a:tc>
                  <a:txBody>
                    <a:bodyPr/>
                    <a:lstStyle/>
                    <a:p>
                      <a:pPr>
                        <a:spcAft>
                          <a:spcPts val="0"/>
                        </a:spcAft>
                      </a:pP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I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I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I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IN"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IN"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21,61,500</a:t>
                      </a:r>
                      <a:endPar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95101072"/>
                  </a:ext>
                </a:extLst>
              </a:tr>
            </a:tbl>
          </a:graphicData>
        </a:graphic>
      </p:graphicFrame>
    </p:spTree>
    <p:extLst>
      <p:ext uri="{BB962C8B-B14F-4D97-AF65-F5344CB8AC3E}">
        <p14:creationId xmlns:p14="http://schemas.microsoft.com/office/powerpoint/2010/main" val="113533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305800" cy="3334512"/>
          </a:xfrm>
        </p:spPr>
        <p:txBody>
          <a:bodyPr>
            <a:noAutofit/>
          </a:bodyPr>
          <a:lstStyle/>
          <a:p>
            <a:r>
              <a:rPr lang="en-US" sz="9600" dirty="0"/>
              <a:t/>
            </a:r>
            <a:br>
              <a:rPr lang="en-US" sz="9600" dirty="0"/>
            </a:br>
            <a:r>
              <a:rPr lang="en-US" sz="9600" dirty="0"/>
              <a:t>     </a:t>
            </a:r>
            <a:r>
              <a:rPr lang="en-US" sz="9600" dirty="0" smtClean="0"/>
              <a:t>THANK YOU</a:t>
            </a:r>
            <a:endParaRPr lang="en-US" sz="9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Present Performance (Sr.)</a:t>
            </a:r>
          </a:p>
        </p:txBody>
      </p:sp>
      <p:graphicFrame>
        <p:nvGraphicFramePr>
          <p:cNvPr id="3" name="Table 4">
            <a:extLst>
              <a:ext uri="{FF2B5EF4-FFF2-40B4-BE49-F238E27FC236}">
                <a16:creationId xmlns:a16="http://schemas.microsoft.com/office/drawing/2014/main" id="{6DE79417-4306-43D8-9C7F-6C04ABD84829}"/>
              </a:ext>
            </a:extLst>
          </p:cNvPr>
          <p:cNvGraphicFramePr>
            <a:graphicFrameLocks/>
          </p:cNvGraphicFramePr>
          <p:nvPr>
            <p:extLst>
              <p:ext uri="{D42A27DB-BD31-4B8C-83A1-F6EECF244321}">
                <p14:modId xmlns:p14="http://schemas.microsoft.com/office/powerpoint/2010/main" val="954298445"/>
              </p:ext>
            </p:extLst>
          </p:nvPr>
        </p:nvGraphicFramePr>
        <p:xfrm>
          <a:off x="759673" y="1686311"/>
          <a:ext cx="10679852" cy="5355095"/>
        </p:xfrm>
        <a:graphic>
          <a:graphicData uri="http://schemas.openxmlformats.org/drawingml/2006/table">
            <a:tbl>
              <a:tblPr firstRow="1" bandRow="1">
                <a:tableStyleId>{5C22544A-7EE6-4342-B048-85BDC9FD1C3A}</a:tableStyleId>
              </a:tblPr>
              <a:tblGrid>
                <a:gridCol w="2986591">
                  <a:extLst>
                    <a:ext uri="{9D8B030D-6E8A-4147-A177-3AD203B41FA5}">
                      <a16:colId xmlns:a16="http://schemas.microsoft.com/office/drawing/2014/main" val="2672310038"/>
                    </a:ext>
                  </a:extLst>
                </a:gridCol>
                <a:gridCol w="1802578">
                  <a:extLst>
                    <a:ext uri="{9D8B030D-6E8A-4147-A177-3AD203B41FA5}">
                      <a16:colId xmlns:a16="http://schemas.microsoft.com/office/drawing/2014/main" val="595619547"/>
                    </a:ext>
                  </a:extLst>
                </a:gridCol>
                <a:gridCol w="1627441">
                  <a:extLst>
                    <a:ext uri="{9D8B030D-6E8A-4147-A177-3AD203B41FA5}">
                      <a16:colId xmlns:a16="http://schemas.microsoft.com/office/drawing/2014/main" val="1378314690"/>
                    </a:ext>
                  </a:extLst>
                </a:gridCol>
                <a:gridCol w="1330190">
                  <a:extLst>
                    <a:ext uri="{9D8B030D-6E8A-4147-A177-3AD203B41FA5}">
                      <a16:colId xmlns:a16="http://schemas.microsoft.com/office/drawing/2014/main" val="222871392"/>
                    </a:ext>
                  </a:extLst>
                </a:gridCol>
                <a:gridCol w="1627441">
                  <a:extLst>
                    <a:ext uri="{9D8B030D-6E8A-4147-A177-3AD203B41FA5}">
                      <a16:colId xmlns:a16="http://schemas.microsoft.com/office/drawing/2014/main" val="1427879640"/>
                    </a:ext>
                  </a:extLst>
                </a:gridCol>
                <a:gridCol w="1305611">
                  <a:extLst>
                    <a:ext uri="{9D8B030D-6E8A-4147-A177-3AD203B41FA5}">
                      <a16:colId xmlns:a16="http://schemas.microsoft.com/office/drawing/2014/main" val="3503670546"/>
                    </a:ext>
                  </a:extLst>
                </a:gridCol>
              </a:tblGrid>
              <a:tr h="456299">
                <a:tc gridSpan="6">
                  <a:txBody>
                    <a:bodyPr/>
                    <a:lstStyle/>
                    <a:p>
                      <a:pPr algn="ctr"/>
                      <a:r>
                        <a:rPr lang="en-US" sz="1400" b="1"/>
                        <a:t>Any other major competition achievement</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tc>
                <a:tc hMerge="1">
                  <a:txBody>
                    <a:bodyPr/>
                    <a:lstStyle/>
                    <a:p>
                      <a:pPr algn="ctr"/>
                      <a:endParaRPr lang="en-IN" sz="1700" dirty="0"/>
                    </a:p>
                  </a:txBody>
                  <a:tcPr marL="90803" marR="90803" marT="45401" marB="454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700" dirty="0"/>
                    </a:p>
                  </a:txBody>
                  <a:tcPr marL="90803" marR="90803" marT="45401" marB="45401"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extLst>
                  <a:ext uri="{0D108BD9-81ED-4DB2-BD59-A6C34878D82A}">
                    <a16:rowId xmlns:a16="http://schemas.microsoft.com/office/drawing/2014/main" val="2771619698"/>
                  </a:ext>
                </a:extLst>
              </a:tr>
              <a:tr h="456299">
                <a:tc rowSpan="2">
                  <a:txBody>
                    <a:bodyPr/>
                    <a:lstStyle/>
                    <a:p>
                      <a:pPr algn="ctr"/>
                      <a:r>
                        <a:rPr lang="en-US" sz="1400" b="1" dirty="0">
                          <a:solidFill>
                            <a:schemeClr val="bg1"/>
                          </a:solidFill>
                        </a:rPr>
                        <a:t>Competition</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pPr algn="ctr"/>
                      <a:r>
                        <a:rPr lang="en-US" sz="1400" b="1" dirty="0">
                          <a:solidFill>
                            <a:schemeClr val="bg1"/>
                          </a:solidFill>
                        </a:rPr>
                        <a:t>Year</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a:r>
                        <a:rPr lang="en-US" sz="1400" b="1">
                          <a:solidFill>
                            <a:schemeClr val="bg1"/>
                          </a:solidFill>
                        </a:rPr>
                        <a:t>Target Previously Specified</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600" b="1" dirty="0"/>
                    </a:p>
                  </a:txBody>
                  <a:tcPr marL="90803" marR="90803" marT="45401" marB="45401" anchor="ctr">
                    <a:lnT w="12700" cap="flat" cmpd="sng" algn="ctr">
                      <a:solidFill>
                        <a:schemeClr val="tx1"/>
                      </a:solidFill>
                      <a:prstDash val="solid"/>
                      <a:round/>
                      <a:headEnd type="none" w="med" len="med"/>
                      <a:tailEnd type="none" w="med" len="med"/>
                    </a:lnT>
                  </a:tcPr>
                </a:tc>
                <a:tc gridSpan="2">
                  <a:txBody>
                    <a:bodyPr/>
                    <a:lstStyle/>
                    <a:p>
                      <a:pPr algn="ctr"/>
                      <a:r>
                        <a:rPr lang="en-US" sz="1400" b="1">
                          <a:solidFill>
                            <a:schemeClr val="bg1"/>
                          </a:solidFill>
                        </a:rPr>
                        <a:t>Actual Achieved</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600" b="1" dirty="0"/>
                    </a:p>
                  </a:txBody>
                  <a:tcPr marL="90803" marR="90803" marT="45401" marB="45401" anchor="ctr"/>
                </a:tc>
                <a:extLst>
                  <a:ext uri="{0D108BD9-81ED-4DB2-BD59-A6C34878D82A}">
                    <a16:rowId xmlns:a16="http://schemas.microsoft.com/office/drawing/2014/main" val="3836735838"/>
                  </a:ext>
                </a:extLst>
              </a:tr>
              <a:tr h="456299">
                <a:tc vMerge="1">
                  <a:txBody>
                    <a:bodyPr/>
                    <a:lstStyle/>
                    <a:p>
                      <a:pPr algn="ctr"/>
                      <a:r>
                        <a:rPr lang="en-US" sz="1600" b="1" dirty="0"/>
                        <a:t>Competition</a:t>
                      </a:r>
                      <a:endParaRPr lang="en-IN" sz="1600" b="1" dirty="0"/>
                    </a:p>
                  </a:txBody>
                  <a:tcPr marL="90803" marR="90803" marT="45401" marB="45401" anchor="ctr"/>
                </a:tc>
                <a:tc vMerge="1">
                  <a:txBody>
                    <a:bodyPr/>
                    <a:lstStyle/>
                    <a:p>
                      <a:pPr algn="ctr"/>
                      <a:r>
                        <a:rPr lang="en-US" sz="1600" b="1" dirty="0"/>
                        <a:t>Year</a:t>
                      </a:r>
                      <a:endParaRPr lang="en-IN" sz="1600" b="1" dirty="0"/>
                    </a:p>
                  </a:txBody>
                  <a:tcPr marL="90803" marR="90803" marT="45401" marB="45401" anchor="ctr"/>
                </a:tc>
                <a:tc>
                  <a:txBody>
                    <a:bodyPr/>
                    <a:lstStyle/>
                    <a:p>
                      <a:pPr algn="ctr"/>
                      <a:r>
                        <a:rPr lang="en-US" sz="1400" b="1" dirty="0">
                          <a:solidFill>
                            <a:schemeClr val="bg1"/>
                          </a:solidFill>
                        </a:rPr>
                        <a:t>Participation</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Medals</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Participation</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Medals</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881080399"/>
                  </a:ext>
                </a:extLst>
              </a:tr>
              <a:tr h="456299">
                <a:tc>
                  <a:txBody>
                    <a:bodyPr/>
                    <a:lstStyle/>
                    <a:p>
                      <a:pPr algn="ctr"/>
                      <a:r>
                        <a:rPr lang="en-IN" sz="1400" dirty="0" smtClean="0">
                          <a:latin typeface="Segoe"/>
                        </a:rPr>
                        <a:t>Bridge </a:t>
                      </a:r>
                      <a:r>
                        <a:rPr lang="en-IN" sz="1400" dirty="0" smtClean="0">
                          <a:latin typeface="Segoe"/>
                        </a:rPr>
                        <a:t>Championships</a:t>
                      </a:r>
                      <a:r>
                        <a:rPr lang="en-IN" sz="1400" baseline="0" dirty="0" smtClean="0">
                          <a:latin typeface="Segoe"/>
                        </a:rPr>
                        <a:t> </a:t>
                      </a:r>
                      <a:r>
                        <a:rPr lang="en-IN" sz="1400" baseline="0" dirty="0" smtClean="0">
                          <a:latin typeface="Segoe"/>
                        </a:rPr>
                        <a:t>of Asia and Middle East</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Segoe"/>
                        </a:rPr>
                        <a:t>2019</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Men/Women/Mixed/Seniors</a:t>
                      </a: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2</a:t>
                      </a: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Men/Women/Mixed/Seniors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b="1" dirty="0" smtClean="0">
                          <a:latin typeface="Segoe"/>
                        </a:rPr>
                        <a:t>1 Gold + </a:t>
                      </a:r>
                      <a:r>
                        <a:rPr lang="en-IN" sz="1400" b="1" dirty="0" smtClean="0">
                          <a:latin typeface="Segoe"/>
                        </a:rPr>
                        <a:t>       3 </a:t>
                      </a:r>
                      <a:r>
                        <a:rPr lang="en-IN" sz="1400" b="1" dirty="0" smtClean="0">
                          <a:latin typeface="Segoe"/>
                        </a:rPr>
                        <a:t>Silver</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4562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dirty="0" smtClean="0">
                          <a:latin typeface="Segoe"/>
                        </a:rPr>
                        <a:t>Asia</a:t>
                      </a:r>
                      <a:r>
                        <a:rPr lang="en-IN" sz="1400" baseline="0" dirty="0" smtClean="0">
                          <a:latin typeface="Segoe"/>
                        </a:rPr>
                        <a:t> Pacific Bridge Championships</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dirty="0" smtClean="0">
                          <a:latin typeface="Segoe"/>
                        </a:rPr>
                        <a:t>2019</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Men/Women/Mixed/Seniors</a:t>
                      </a: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2</a:t>
                      </a: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Men/Women/Mixed/Seniors</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400" b="1" dirty="0" smtClean="0">
                          <a:latin typeface="Segoe"/>
                        </a:rPr>
                        <a:t>2</a:t>
                      </a:r>
                      <a:r>
                        <a:rPr lang="en-IN" sz="1400" b="1" baseline="0" dirty="0" smtClean="0">
                          <a:latin typeface="Segoe"/>
                        </a:rPr>
                        <a:t> Silver Medals</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562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456299">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56299">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86696418"/>
                  </a:ext>
                </a:extLst>
              </a:tr>
              <a:tr h="456299">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66503077"/>
                  </a:ext>
                </a:extLst>
              </a:tr>
              <a:tr h="456299">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562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99618758"/>
                  </a:ext>
                </a:extLst>
              </a:tr>
            </a:tbl>
          </a:graphicData>
        </a:graphic>
      </p:graphicFrame>
    </p:spTree>
    <p:extLst>
      <p:ext uri="{BB962C8B-B14F-4D97-AF65-F5344CB8AC3E}">
        <p14:creationId xmlns:p14="http://schemas.microsoft.com/office/powerpoint/2010/main" val="40337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Present Performance (Jr.)</a:t>
            </a:r>
          </a:p>
        </p:txBody>
      </p:sp>
      <p:graphicFrame>
        <p:nvGraphicFramePr>
          <p:cNvPr id="10" name="Table 4">
            <a:extLst>
              <a:ext uri="{FF2B5EF4-FFF2-40B4-BE49-F238E27FC236}">
                <a16:creationId xmlns:a16="http://schemas.microsoft.com/office/drawing/2014/main" id="{83A631F0-879C-4C65-9481-03D7A629E414}"/>
              </a:ext>
            </a:extLst>
          </p:cNvPr>
          <p:cNvGraphicFramePr>
            <a:graphicFrameLocks/>
          </p:cNvGraphicFramePr>
          <p:nvPr>
            <p:extLst>
              <p:ext uri="{D42A27DB-BD31-4B8C-83A1-F6EECF244321}">
                <p14:modId xmlns:p14="http://schemas.microsoft.com/office/powerpoint/2010/main" val="24666171"/>
              </p:ext>
            </p:extLst>
          </p:nvPr>
        </p:nvGraphicFramePr>
        <p:xfrm>
          <a:off x="431940" y="1752600"/>
          <a:ext cx="11302860" cy="4800602"/>
        </p:xfrm>
        <a:graphic>
          <a:graphicData uri="http://schemas.openxmlformats.org/drawingml/2006/table">
            <a:tbl>
              <a:tblPr firstRow="1" bandRow="1">
                <a:tableStyleId>{5C22544A-7EE6-4342-B048-85BDC9FD1C3A}</a:tableStyleId>
              </a:tblPr>
              <a:tblGrid>
                <a:gridCol w="2655116">
                  <a:extLst>
                    <a:ext uri="{9D8B030D-6E8A-4147-A177-3AD203B41FA5}">
                      <a16:colId xmlns:a16="http://schemas.microsoft.com/office/drawing/2014/main" val="2672310038"/>
                    </a:ext>
                  </a:extLst>
                </a:gridCol>
                <a:gridCol w="1382701">
                  <a:extLst>
                    <a:ext uri="{9D8B030D-6E8A-4147-A177-3AD203B41FA5}">
                      <a16:colId xmlns:a16="http://schemas.microsoft.com/office/drawing/2014/main" val="595619547"/>
                    </a:ext>
                  </a:extLst>
                </a:gridCol>
                <a:gridCol w="1460793">
                  <a:extLst>
                    <a:ext uri="{9D8B030D-6E8A-4147-A177-3AD203B41FA5}">
                      <a16:colId xmlns:a16="http://schemas.microsoft.com/office/drawing/2014/main" val="1378314690"/>
                    </a:ext>
                  </a:extLst>
                </a:gridCol>
                <a:gridCol w="1046640">
                  <a:extLst>
                    <a:ext uri="{9D8B030D-6E8A-4147-A177-3AD203B41FA5}">
                      <a16:colId xmlns:a16="http://schemas.microsoft.com/office/drawing/2014/main" val="2030358497"/>
                    </a:ext>
                  </a:extLst>
                </a:gridCol>
                <a:gridCol w="1210019">
                  <a:extLst>
                    <a:ext uri="{9D8B030D-6E8A-4147-A177-3AD203B41FA5}">
                      <a16:colId xmlns:a16="http://schemas.microsoft.com/office/drawing/2014/main" val="222871392"/>
                    </a:ext>
                  </a:extLst>
                </a:gridCol>
                <a:gridCol w="1350659">
                  <a:extLst>
                    <a:ext uri="{9D8B030D-6E8A-4147-A177-3AD203B41FA5}">
                      <a16:colId xmlns:a16="http://schemas.microsoft.com/office/drawing/2014/main" val="1427879640"/>
                    </a:ext>
                  </a:extLst>
                </a:gridCol>
                <a:gridCol w="1098466">
                  <a:extLst>
                    <a:ext uri="{9D8B030D-6E8A-4147-A177-3AD203B41FA5}">
                      <a16:colId xmlns:a16="http://schemas.microsoft.com/office/drawing/2014/main" val="906133921"/>
                    </a:ext>
                  </a:extLst>
                </a:gridCol>
                <a:gridCol w="1098466">
                  <a:extLst>
                    <a:ext uri="{9D8B030D-6E8A-4147-A177-3AD203B41FA5}">
                      <a16:colId xmlns:a16="http://schemas.microsoft.com/office/drawing/2014/main" val="3503670546"/>
                    </a:ext>
                  </a:extLst>
                </a:gridCol>
              </a:tblGrid>
              <a:tr h="685793">
                <a:tc gridSpan="8">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Most recent Youth Olympic Games, Jr. World Championships, Jr. Asian &amp; Commonwealth Championship</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tc>
                <a:tc hMerge="1">
                  <a:txBody>
                    <a:bodyPr/>
                    <a:lstStyle/>
                    <a:p>
                      <a:pPr algn="ctr"/>
                      <a:endParaRPr lang="en-IN" sz="1700" dirty="0"/>
                    </a:p>
                  </a:txBody>
                  <a:tcPr marL="90803" marR="90803" marT="45401" marB="454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700" dirty="0"/>
                    </a:p>
                  </a:txBody>
                  <a:tcPr marL="90803" marR="90803" marT="45401" marB="454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700" dirty="0"/>
                    </a:p>
                  </a:txBody>
                  <a:tcPr marL="90803" marR="90803" marT="45401" marB="454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extLst>
                  <a:ext uri="{0D108BD9-81ED-4DB2-BD59-A6C34878D82A}">
                    <a16:rowId xmlns:a16="http://schemas.microsoft.com/office/drawing/2014/main" val="2771619698"/>
                  </a:ext>
                </a:extLst>
              </a:tr>
              <a:tr h="685793">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Competition</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Year</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3">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Target Previously Specified</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tc gridSpan="3">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Actual Achieved</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extLst>
                  <a:ext uri="{0D108BD9-81ED-4DB2-BD59-A6C34878D82A}">
                    <a16:rowId xmlns:a16="http://schemas.microsoft.com/office/drawing/2014/main" val="3836735838"/>
                  </a:ext>
                </a:extLst>
              </a:tr>
              <a:tr h="685793">
                <a:tc vMerge="1">
                  <a:txBody>
                    <a:bodyPr/>
                    <a:lstStyle/>
                    <a:p>
                      <a:pPr algn="ctr"/>
                      <a:r>
                        <a:rPr lang="en-US" sz="1600" b="1" dirty="0"/>
                        <a:t>Competition</a:t>
                      </a:r>
                      <a:endParaRPr lang="en-IN" sz="1600" b="1" dirty="0"/>
                    </a:p>
                  </a:txBody>
                  <a:tcPr marL="90803" marR="90803" marT="45401" marB="45401" anchor="ctr"/>
                </a:tc>
                <a:tc vMerge="1">
                  <a:txBody>
                    <a:bodyPr/>
                    <a:lstStyle/>
                    <a:p>
                      <a:pPr algn="ctr"/>
                      <a:r>
                        <a:rPr lang="en-US" sz="1600" b="1" dirty="0"/>
                        <a:t>Year</a:t>
                      </a:r>
                      <a:endParaRPr lang="en-IN" sz="1600" b="1" dirty="0"/>
                    </a:p>
                  </a:txBody>
                  <a:tcPr marL="90803" marR="90803" marT="45401" marB="45401" anchor="ct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Participation</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Top 8</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Medals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n-lt"/>
                        </a:rPr>
                        <a:t>Participation</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Top 8</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r>
                        <a:rPr lang="en-US" sz="1400" b="1" dirty="0">
                          <a:solidFill>
                            <a:schemeClr val="bg1"/>
                          </a:solidFill>
                          <a:latin typeface="+mn-lt"/>
                        </a:rPr>
                        <a:t>Medals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881080399"/>
                  </a:ext>
                </a:extLst>
              </a:tr>
              <a:tr h="685793">
                <a:tc>
                  <a:txBody>
                    <a:bodyPr/>
                    <a:lstStyle/>
                    <a:p>
                      <a:pPr algn="ctr"/>
                      <a:r>
                        <a:rPr lang="en-US" sz="1400" dirty="0">
                          <a:latin typeface="Segoe"/>
                        </a:rPr>
                        <a:t>Youth Olympic Games</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400" dirty="0">
                          <a:latin typeface="Segoe"/>
                        </a:rPr>
                        <a:t>2018</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NA</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endParaRPr lang="en-IN" sz="1400" b="1"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a:endParaRPr lang="en-IN" sz="1400" b="1"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685793">
                <a:tc>
                  <a:txBody>
                    <a:bodyPr/>
                    <a:lstStyle/>
                    <a:p>
                      <a:pPr algn="ctr"/>
                      <a:r>
                        <a:rPr kumimoji="0" lang="en-US" sz="1400" b="0" i="0" u="none" strike="noStrike" kern="1200" cap="none" spc="0" normalizeH="0" baseline="0" noProof="0" dirty="0">
                          <a:ln>
                            <a:noFill/>
                          </a:ln>
                          <a:solidFill>
                            <a:prstClr val="black"/>
                          </a:solidFill>
                          <a:effectLst/>
                          <a:uLnTx/>
                          <a:uFillTx/>
                          <a:latin typeface="Segoe"/>
                          <a:ea typeface="+mn-ea"/>
                          <a:cs typeface="+mn-cs"/>
                        </a:rPr>
                        <a:t>Jr. World Championship</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400" dirty="0" smtClean="0">
                          <a:latin typeface="Segoe"/>
                        </a:rPr>
                        <a:t>2018</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U25</a:t>
                      </a:r>
                      <a:r>
                        <a:rPr lang="en-IN" sz="1400" kern="1200" baseline="0" dirty="0" smtClean="0">
                          <a:solidFill>
                            <a:schemeClr val="tx1"/>
                          </a:solidFill>
                          <a:latin typeface="+mn-lt"/>
                          <a:ea typeface="+mn-ea"/>
                          <a:cs typeface="+mn-cs"/>
                        </a:rPr>
                        <a:t> U21 Girls</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U25</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1</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U25</a:t>
                      </a:r>
                      <a:r>
                        <a:rPr lang="en-IN" sz="1400" kern="1200" baseline="0" dirty="0" smtClean="0">
                          <a:solidFill>
                            <a:schemeClr val="tx1"/>
                          </a:solidFill>
                          <a:latin typeface="+mn-lt"/>
                          <a:ea typeface="+mn-ea"/>
                          <a:cs typeface="+mn-cs"/>
                        </a:rPr>
                        <a:t> U21 Girls</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Nil</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0</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685793">
                <a:tc>
                  <a:txBody>
                    <a:bodyPr/>
                    <a:lstStyle/>
                    <a:p>
                      <a:pPr algn="ctr"/>
                      <a:r>
                        <a:rPr kumimoji="0" lang="en-US" sz="1400" b="0" i="0" u="none" strike="noStrike" kern="1200" cap="none" spc="0" normalizeH="0" baseline="0" dirty="0">
                          <a:ln>
                            <a:noFill/>
                          </a:ln>
                          <a:solidFill>
                            <a:prstClr val="black"/>
                          </a:solidFill>
                          <a:effectLst/>
                          <a:uLnTx/>
                          <a:uFillTx/>
                          <a:latin typeface="Segoe"/>
                          <a:ea typeface="+mn-ea"/>
                          <a:cs typeface="+mn-cs"/>
                        </a:rPr>
                        <a:t>Jr. Asian Championship</a:t>
                      </a: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Segoe"/>
                        </a:rPr>
                        <a:t>[Mention Year]</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NA</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685844">
                <a:tc>
                  <a:txBody>
                    <a:bodyPr/>
                    <a:lstStyle/>
                    <a:p>
                      <a:pPr algn="ctr"/>
                      <a:r>
                        <a:rPr kumimoji="0" lang="en-US" sz="1400" b="0" i="0" u="none" strike="noStrike" kern="1200" cap="none" spc="0" normalizeH="0" baseline="0" dirty="0">
                          <a:ln>
                            <a:noFill/>
                          </a:ln>
                          <a:solidFill>
                            <a:prstClr val="black"/>
                          </a:solidFill>
                          <a:effectLst/>
                          <a:uLnTx/>
                          <a:uFillTx/>
                          <a:latin typeface="Segoe"/>
                          <a:ea typeface="+mn-ea"/>
                          <a:cs typeface="+mn-cs"/>
                        </a:rPr>
                        <a:t>Jr. Commonwealth Championship</a:t>
                      </a: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Segoe"/>
                        </a:rPr>
                        <a:t>[Mention Year]</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NA</a:t>
                      </a: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9439381"/>
                  </a:ext>
                </a:extLst>
              </a:tr>
            </a:tbl>
          </a:graphicData>
        </a:graphic>
      </p:graphicFrame>
    </p:spTree>
    <p:extLst>
      <p:ext uri="{BB962C8B-B14F-4D97-AF65-F5344CB8AC3E}">
        <p14:creationId xmlns:p14="http://schemas.microsoft.com/office/powerpoint/2010/main" val="34136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Present Performance (Jr.)</a:t>
            </a:r>
          </a:p>
        </p:txBody>
      </p:sp>
      <p:graphicFrame>
        <p:nvGraphicFramePr>
          <p:cNvPr id="3" name="Table 4">
            <a:extLst>
              <a:ext uri="{FF2B5EF4-FFF2-40B4-BE49-F238E27FC236}">
                <a16:creationId xmlns:a16="http://schemas.microsoft.com/office/drawing/2014/main" id="{6DE79417-4306-43D8-9C7F-6C04ABD84829}"/>
              </a:ext>
            </a:extLst>
          </p:cNvPr>
          <p:cNvGraphicFramePr>
            <a:graphicFrameLocks/>
          </p:cNvGraphicFramePr>
          <p:nvPr>
            <p:extLst>
              <p:ext uri="{D42A27DB-BD31-4B8C-83A1-F6EECF244321}">
                <p14:modId xmlns:p14="http://schemas.microsoft.com/office/powerpoint/2010/main" val="3513802355"/>
              </p:ext>
            </p:extLst>
          </p:nvPr>
        </p:nvGraphicFramePr>
        <p:xfrm>
          <a:off x="756074" y="1686311"/>
          <a:ext cx="10679852" cy="5019289"/>
        </p:xfrm>
        <a:graphic>
          <a:graphicData uri="http://schemas.openxmlformats.org/drawingml/2006/table">
            <a:tbl>
              <a:tblPr firstRow="1" bandRow="1">
                <a:tableStyleId>{5C22544A-7EE6-4342-B048-85BDC9FD1C3A}</a:tableStyleId>
              </a:tblPr>
              <a:tblGrid>
                <a:gridCol w="2986591">
                  <a:extLst>
                    <a:ext uri="{9D8B030D-6E8A-4147-A177-3AD203B41FA5}">
                      <a16:colId xmlns:a16="http://schemas.microsoft.com/office/drawing/2014/main" val="2672310038"/>
                    </a:ext>
                  </a:extLst>
                </a:gridCol>
                <a:gridCol w="1802578">
                  <a:extLst>
                    <a:ext uri="{9D8B030D-6E8A-4147-A177-3AD203B41FA5}">
                      <a16:colId xmlns:a16="http://schemas.microsoft.com/office/drawing/2014/main" val="595619547"/>
                    </a:ext>
                  </a:extLst>
                </a:gridCol>
                <a:gridCol w="1627441">
                  <a:extLst>
                    <a:ext uri="{9D8B030D-6E8A-4147-A177-3AD203B41FA5}">
                      <a16:colId xmlns:a16="http://schemas.microsoft.com/office/drawing/2014/main" val="1378314690"/>
                    </a:ext>
                  </a:extLst>
                </a:gridCol>
                <a:gridCol w="1330190">
                  <a:extLst>
                    <a:ext uri="{9D8B030D-6E8A-4147-A177-3AD203B41FA5}">
                      <a16:colId xmlns:a16="http://schemas.microsoft.com/office/drawing/2014/main" val="222871392"/>
                    </a:ext>
                  </a:extLst>
                </a:gridCol>
                <a:gridCol w="1627441">
                  <a:extLst>
                    <a:ext uri="{9D8B030D-6E8A-4147-A177-3AD203B41FA5}">
                      <a16:colId xmlns:a16="http://schemas.microsoft.com/office/drawing/2014/main" val="1427879640"/>
                    </a:ext>
                  </a:extLst>
                </a:gridCol>
                <a:gridCol w="1305611">
                  <a:extLst>
                    <a:ext uri="{9D8B030D-6E8A-4147-A177-3AD203B41FA5}">
                      <a16:colId xmlns:a16="http://schemas.microsoft.com/office/drawing/2014/main" val="3503670546"/>
                    </a:ext>
                  </a:extLst>
                </a:gridCol>
              </a:tblGrid>
              <a:tr h="456299">
                <a:tc gridSpan="6">
                  <a:txBody>
                    <a:bodyPr/>
                    <a:lstStyle/>
                    <a:p>
                      <a:pPr algn="ctr"/>
                      <a:r>
                        <a:rPr lang="en-US" sz="1400" b="1"/>
                        <a:t>Any other major competition achievement</a:t>
                      </a: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IN"/>
                    </a:p>
                  </a:txBody>
                  <a:tcPr/>
                </a:tc>
                <a:tc hMerge="1">
                  <a:txBody>
                    <a:bodyPr/>
                    <a:lstStyle/>
                    <a:p>
                      <a:pPr algn="ctr"/>
                      <a:endParaRPr lang="en-IN" sz="1700" dirty="0"/>
                    </a:p>
                  </a:txBody>
                  <a:tcPr marL="90803" marR="90803" marT="45401" marB="454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700" dirty="0"/>
                    </a:p>
                  </a:txBody>
                  <a:tcPr marL="90803" marR="90803" marT="45401" marB="45401"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1600" b="1" dirty="0"/>
                    </a:p>
                  </a:txBody>
                  <a:tcPr marL="90803" marR="90803" marT="45401" marB="45401" anchor="ctr"/>
                </a:tc>
                <a:tc hMerge="1">
                  <a:txBody>
                    <a:bodyPr/>
                    <a:lstStyle/>
                    <a:p>
                      <a:pPr algn="ctr"/>
                      <a:endParaRPr lang="en-IN" sz="1600" b="1" dirty="0"/>
                    </a:p>
                  </a:txBody>
                  <a:tcPr marL="90803" marR="90803" marT="45401" marB="45401" anchor="ctr"/>
                </a:tc>
                <a:extLst>
                  <a:ext uri="{0D108BD9-81ED-4DB2-BD59-A6C34878D82A}">
                    <a16:rowId xmlns:a16="http://schemas.microsoft.com/office/drawing/2014/main" val="2771619698"/>
                  </a:ext>
                </a:extLst>
              </a:tr>
              <a:tr h="456299">
                <a:tc rowSpan="2">
                  <a:txBody>
                    <a:bodyPr/>
                    <a:lstStyle/>
                    <a:p>
                      <a:pPr algn="ctr"/>
                      <a:r>
                        <a:rPr lang="en-US" sz="1400" b="1" dirty="0">
                          <a:solidFill>
                            <a:schemeClr val="bg1"/>
                          </a:solidFill>
                        </a:rPr>
                        <a:t>Competition</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pPr algn="ctr"/>
                      <a:r>
                        <a:rPr lang="en-US" sz="1400" b="1" dirty="0">
                          <a:solidFill>
                            <a:schemeClr val="bg1"/>
                          </a:solidFill>
                        </a:rPr>
                        <a:t>Year</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a:r>
                        <a:rPr lang="en-US" sz="1400" b="1">
                          <a:solidFill>
                            <a:schemeClr val="bg1"/>
                          </a:solidFill>
                        </a:rPr>
                        <a:t>Target Previously Specified</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600" b="1" dirty="0"/>
                    </a:p>
                  </a:txBody>
                  <a:tcPr marL="90803" marR="90803" marT="45401" marB="45401" anchor="ctr">
                    <a:lnT w="12700" cap="flat" cmpd="sng" algn="ctr">
                      <a:solidFill>
                        <a:schemeClr val="tx1"/>
                      </a:solidFill>
                      <a:prstDash val="solid"/>
                      <a:round/>
                      <a:headEnd type="none" w="med" len="med"/>
                      <a:tailEnd type="none" w="med" len="med"/>
                    </a:lnT>
                  </a:tcPr>
                </a:tc>
                <a:tc gridSpan="2">
                  <a:txBody>
                    <a:bodyPr/>
                    <a:lstStyle/>
                    <a:p>
                      <a:pPr algn="ctr"/>
                      <a:r>
                        <a:rPr lang="en-US" sz="1400" b="1">
                          <a:solidFill>
                            <a:schemeClr val="bg1"/>
                          </a:solidFill>
                        </a:rPr>
                        <a:t>Actual Achieved</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600" b="1" dirty="0"/>
                    </a:p>
                  </a:txBody>
                  <a:tcPr marL="90803" marR="90803" marT="45401" marB="45401" anchor="ctr"/>
                </a:tc>
                <a:extLst>
                  <a:ext uri="{0D108BD9-81ED-4DB2-BD59-A6C34878D82A}">
                    <a16:rowId xmlns:a16="http://schemas.microsoft.com/office/drawing/2014/main" val="3836735838"/>
                  </a:ext>
                </a:extLst>
              </a:tr>
              <a:tr h="456299">
                <a:tc vMerge="1">
                  <a:txBody>
                    <a:bodyPr/>
                    <a:lstStyle/>
                    <a:p>
                      <a:pPr algn="ctr"/>
                      <a:r>
                        <a:rPr lang="en-US" sz="1600" b="1" dirty="0"/>
                        <a:t>Competition</a:t>
                      </a:r>
                      <a:endParaRPr lang="en-IN" sz="1600" b="1" dirty="0"/>
                    </a:p>
                  </a:txBody>
                  <a:tcPr marL="90803" marR="90803" marT="45401" marB="45401" anchor="ctr"/>
                </a:tc>
                <a:tc vMerge="1">
                  <a:txBody>
                    <a:bodyPr/>
                    <a:lstStyle/>
                    <a:p>
                      <a:pPr algn="ctr"/>
                      <a:r>
                        <a:rPr lang="en-US" sz="1600" b="1" dirty="0"/>
                        <a:t>Year</a:t>
                      </a:r>
                      <a:endParaRPr lang="en-IN" sz="1600" b="1" dirty="0"/>
                    </a:p>
                  </a:txBody>
                  <a:tcPr marL="90803" marR="90803" marT="45401" marB="45401" anchor="ctr"/>
                </a:tc>
                <a:tc>
                  <a:txBody>
                    <a:bodyPr/>
                    <a:lstStyle/>
                    <a:p>
                      <a:pPr algn="ctr"/>
                      <a:r>
                        <a:rPr lang="en-US" sz="1400" b="1" dirty="0">
                          <a:solidFill>
                            <a:schemeClr val="bg1"/>
                          </a:solidFill>
                        </a:rPr>
                        <a:t>Participation</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Medals</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Participation</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Medals</a:t>
                      </a:r>
                      <a:endParaRPr lang="en-IN" sz="1400" b="1" dirty="0">
                        <a:solidFill>
                          <a:schemeClr val="bg1"/>
                        </a:solidFill>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881080399"/>
                  </a:ext>
                </a:extLst>
              </a:tr>
              <a:tr h="456299">
                <a:tc>
                  <a:txBody>
                    <a:bodyPr/>
                    <a:lstStyle/>
                    <a:p>
                      <a:pPr algn="ctr"/>
                      <a:r>
                        <a:rPr lang="en-IN" sz="1400" dirty="0" smtClean="0">
                          <a:latin typeface="Segoe"/>
                        </a:rPr>
                        <a:t>NIL</a:t>
                      </a: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b="1"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8896943"/>
                  </a:ext>
                </a:extLst>
              </a:tr>
              <a:tr h="4562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562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9825831"/>
                  </a:ext>
                </a:extLst>
              </a:tr>
              <a:tr h="456299">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56299">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86696418"/>
                  </a:ext>
                </a:extLst>
              </a:tr>
              <a:tr h="456299">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Segoe"/>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66503077"/>
                  </a:ext>
                </a:extLst>
              </a:tr>
              <a:tr h="456299">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562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99618758"/>
                  </a:ext>
                </a:extLst>
              </a:tr>
            </a:tbl>
          </a:graphicData>
        </a:graphic>
      </p:graphicFrame>
    </p:spTree>
    <p:extLst>
      <p:ext uri="{BB962C8B-B14F-4D97-AF65-F5344CB8AC3E}">
        <p14:creationId xmlns:p14="http://schemas.microsoft.com/office/powerpoint/2010/main" val="245769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KRA &amp; Milestones (Sr.) - Targets</a:t>
            </a:r>
          </a:p>
        </p:txBody>
      </p:sp>
      <p:graphicFrame>
        <p:nvGraphicFramePr>
          <p:cNvPr id="5" name="Table 4">
            <a:extLst>
              <a:ext uri="{FF2B5EF4-FFF2-40B4-BE49-F238E27FC236}">
                <a16:creationId xmlns:a16="http://schemas.microsoft.com/office/drawing/2014/main" id="{2CBFC9D2-771A-4F52-A5A9-B05044EFB124}"/>
              </a:ext>
            </a:extLst>
          </p:cNvPr>
          <p:cNvGraphicFramePr>
            <a:graphicFrameLocks/>
          </p:cNvGraphicFramePr>
          <p:nvPr>
            <p:extLst>
              <p:ext uri="{D42A27DB-BD31-4B8C-83A1-F6EECF244321}">
                <p14:modId xmlns:p14="http://schemas.microsoft.com/office/powerpoint/2010/main" val="3247084082"/>
              </p:ext>
            </p:extLst>
          </p:nvPr>
        </p:nvGraphicFramePr>
        <p:xfrm>
          <a:off x="704850" y="1695452"/>
          <a:ext cx="10677527" cy="4931584"/>
        </p:xfrm>
        <a:graphic>
          <a:graphicData uri="http://schemas.openxmlformats.org/drawingml/2006/table">
            <a:tbl>
              <a:tblPr firstRow="1" bandRow="1">
                <a:tableStyleId>{5C22544A-7EE6-4342-B048-85BDC9FD1C3A}</a:tableStyleId>
              </a:tblPr>
              <a:tblGrid>
                <a:gridCol w="3248025">
                  <a:extLst>
                    <a:ext uri="{9D8B030D-6E8A-4147-A177-3AD203B41FA5}">
                      <a16:colId xmlns:a16="http://schemas.microsoft.com/office/drawing/2014/main" val="2672310038"/>
                    </a:ext>
                  </a:extLst>
                </a:gridCol>
                <a:gridCol w="1733550">
                  <a:extLst>
                    <a:ext uri="{9D8B030D-6E8A-4147-A177-3AD203B41FA5}">
                      <a16:colId xmlns:a16="http://schemas.microsoft.com/office/drawing/2014/main" val="595619547"/>
                    </a:ext>
                  </a:extLst>
                </a:gridCol>
                <a:gridCol w="1423988">
                  <a:extLst>
                    <a:ext uri="{9D8B030D-6E8A-4147-A177-3AD203B41FA5}">
                      <a16:colId xmlns:a16="http://schemas.microsoft.com/office/drawing/2014/main" val="1378314690"/>
                    </a:ext>
                  </a:extLst>
                </a:gridCol>
                <a:gridCol w="1423988">
                  <a:extLst>
                    <a:ext uri="{9D8B030D-6E8A-4147-A177-3AD203B41FA5}">
                      <a16:colId xmlns:a16="http://schemas.microsoft.com/office/drawing/2014/main" val="2030358497"/>
                    </a:ext>
                  </a:extLst>
                </a:gridCol>
                <a:gridCol w="1423988">
                  <a:extLst>
                    <a:ext uri="{9D8B030D-6E8A-4147-A177-3AD203B41FA5}">
                      <a16:colId xmlns:a16="http://schemas.microsoft.com/office/drawing/2014/main" val="222871392"/>
                    </a:ext>
                  </a:extLst>
                </a:gridCol>
                <a:gridCol w="1423988">
                  <a:extLst>
                    <a:ext uri="{9D8B030D-6E8A-4147-A177-3AD203B41FA5}">
                      <a16:colId xmlns:a16="http://schemas.microsoft.com/office/drawing/2014/main" val="3517106569"/>
                    </a:ext>
                  </a:extLst>
                </a:gridCol>
              </a:tblGrid>
              <a:tr h="693964">
                <a:tc>
                  <a:txBody>
                    <a:bodyPr/>
                    <a:lstStyle/>
                    <a:p>
                      <a:pPr algn="ctr"/>
                      <a:r>
                        <a:rPr lang="en-US" sz="1400" b="1" dirty="0"/>
                        <a:t>Competition</a:t>
                      </a:r>
                      <a:endParaRPr lang="en-IN" sz="1400" b="1" dirty="0">
                        <a:latin typeface="Segoe"/>
                      </a:endParaRPr>
                    </a:p>
                  </a:txBody>
                  <a:tcPr marL="90803" marR="90803" marT="45401" marB="45401" anchor="ctr"/>
                </a:tc>
                <a:tc>
                  <a:txBody>
                    <a:bodyPr/>
                    <a:lstStyle/>
                    <a:p>
                      <a:pPr algn="ctr"/>
                      <a:r>
                        <a:rPr lang="en-US" sz="1400" b="1" dirty="0"/>
                        <a:t>Year</a:t>
                      </a:r>
                      <a:endParaRPr lang="en-IN" sz="1400" b="1" dirty="0">
                        <a:latin typeface="Segoe"/>
                      </a:endParaRPr>
                    </a:p>
                  </a:txBody>
                  <a:tcPr marL="90803" marR="90803" marT="45401" marB="45401" anchor="ctr"/>
                </a:tc>
                <a:tc>
                  <a:txBody>
                    <a:bodyPr/>
                    <a:lstStyle/>
                    <a:p>
                      <a:pPr algn="ctr"/>
                      <a:r>
                        <a:rPr lang="en-US" sz="1400" b="1" dirty="0"/>
                        <a:t>Participation</a:t>
                      </a:r>
                      <a:endParaRPr lang="en-IN" sz="1400" b="1" dirty="0">
                        <a:latin typeface="Segoe"/>
                      </a:endParaRPr>
                    </a:p>
                  </a:txBody>
                  <a:tcPr marL="90803" marR="90803" marT="45401" marB="45401" anchor="ctr"/>
                </a:tc>
                <a:tc>
                  <a:txBody>
                    <a:bodyPr/>
                    <a:lstStyle/>
                    <a:p>
                      <a:pPr algn="ctr"/>
                      <a:r>
                        <a:rPr lang="en-US" sz="1400" b="1" dirty="0"/>
                        <a:t>Top 8</a:t>
                      </a:r>
                      <a:endParaRPr lang="en-IN" sz="1400" b="1" dirty="0">
                        <a:latin typeface="Segoe"/>
                      </a:endParaRPr>
                    </a:p>
                  </a:txBody>
                  <a:tcPr marL="90803" marR="90803" marT="45401" marB="45401" anchor="ctr"/>
                </a:tc>
                <a:tc>
                  <a:txBody>
                    <a:bodyPr/>
                    <a:lstStyle/>
                    <a:p>
                      <a:pPr algn="ctr"/>
                      <a:r>
                        <a:rPr lang="en-US" sz="1400" b="1" dirty="0"/>
                        <a:t>Medals</a:t>
                      </a:r>
                      <a:endParaRPr lang="en-IN" sz="1400" b="1" dirty="0">
                        <a:latin typeface="Segoe"/>
                      </a:endParaRPr>
                    </a:p>
                  </a:txBody>
                  <a:tcPr marL="90803" marR="90803" marT="45401" marB="45401" anchor="ctr"/>
                </a:tc>
                <a:tc>
                  <a:txBody>
                    <a:bodyPr/>
                    <a:lstStyle/>
                    <a:p>
                      <a:pPr algn="ctr"/>
                      <a:r>
                        <a:rPr lang="en-US" sz="1400" b="1" dirty="0"/>
                        <a:t>Medals Available</a:t>
                      </a:r>
                      <a:endParaRPr lang="en-IN" sz="1400" b="1" dirty="0">
                        <a:latin typeface="Segoe"/>
                      </a:endParaRPr>
                    </a:p>
                  </a:txBody>
                  <a:tcPr marL="90803" marR="90803" marT="45401" marB="45401" anchor="ctr"/>
                </a:tc>
                <a:extLst>
                  <a:ext uri="{0D108BD9-81ED-4DB2-BD59-A6C34878D82A}">
                    <a16:rowId xmlns:a16="http://schemas.microsoft.com/office/drawing/2014/main" val="881080399"/>
                  </a:ext>
                </a:extLst>
              </a:tr>
              <a:tr h="693964">
                <a:tc>
                  <a:txBody>
                    <a:bodyPr/>
                    <a:lstStyle/>
                    <a:p>
                      <a:pPr algn="ctr"/>
                      <a:r>
                        <a:rPr lang="en-US" sz="1400" dirty="0"/>
                        <a:t>Olympic Games</a:t>
                      </a:r>
                      <a:endParaRPr lang="en-IN" sz="1400" dirty="0">
                        <a:latin typeface="Segoe"/>
                      </a:endParaRPr>
                    </a:p>
                  </a:txBody>
                  <a:tcPr marL="90803" marR="90803" marT="45401" marB="45401" anchor="ctr"/>
                </a:tc>
                <a:tc>
                  <a:txBody>
                    <a:bodyPr/>
                    <a:lstStyle/>
                    <a:p>
                      <a:pPr algn="ctr"/>
                      <a:r>
                        <a:rPr lang="en-US" sz="1400" dirty="0"/>
                        <a:t>2021</a:t>
                      </a:r>
                      <a:endParaRPr lang="en-IN" sz="1400" dirty="0">
                        <a:latin typeface="Segoe"/>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NA</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1078896943"/>
                  </a:ext>
                </a:extLst>
              </a:tr>
              <a:tr h="6939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Olympic Games</a:t>
                      </a:r>
                      <a:endParaRPr lang="en-IN" sz="1400" dirty="0">
                        <a:latin typeface="Segoe"/>
                      </a:endParaRPr>
                    </a:p>
                  </a:txBody>
                  <a:tcPr marL="90803" marR="90803" marT="45401" marB="45401" anchor="ctr"/>
                </a:tc>
                <a:tc>
                  <a:txBody>
                    <a:bodyPr/>
                    <a:lstStyle/>
                    <a:p>
                      <a:pPr algn="ctr"/>
                      <a:r>
                        <a:rPr lang="en-US" sz="1400" dirty="0"/>
                        <a:t>2024</a:t>
                      </a:r>
                      <a:endParaRPr lang="en-IN" sz="1400" dirty="0">
                        <a:latin typeface="Segoe"/>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NA</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4043867329"/>
                  </a:ext>
                </a:extLst>
              </a:tr>
              <a:tr h="6939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Olympic Games</a:t>
                      </a:r>
                      <a:endParaRPr lang="en-IN" sz="1400" dirty="0">
                        <a:latin typeface="Segoe"/>
                      </a:endParaRPr>
                    </a:p>
                  </a:txBody>
                  <a:tcPr marL="90803" marR="90803" marT="45401" marB="45401" anchor="ctr"/>
                </a:tc>
                <a:tc>
                  <a:txBody>
                    <a:bodyPr/>
                    <a:lstStyle/>
                    <a:p>
                      <a:pPr algn="ctr"/>
                      <a:r>
                        <a:rPr lang="en-US" sz="1400" dirty="0"/>
                        <a:t>2028</a:t>
                      </a:r>
                      <a:endParaRPr lang="en-IN" sz="1400" dirty="0">
                        <a:latin typeface="Segoe"/>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NA</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2079825831"/>
                  </a:ext>
                </a:extLst>
              </a:tr>
              <a:tr h="693964">
                <a:tc>
                  <a:txBody>
                    <a:bodyPr/>
                    <a:lstStyle/>
                    <a:p>
                      <a:pPr algn="ctr"/>
                      <a:r>
                        <a:rPr kumimoji="0" lang="en-US" sz="1400" b="0" u="none" strike="noStrike" kern="1200" cap="none" spc="0" normalizeH="0" baseline="0" noProof="0" dirty="0">
                          <a:ln>
                            <a:noFill/>
                          </a:ln>
                          <a:solidFill>
                            <a:prstClr val="black"/>
                          </a:solidFill>
                          <a:effectLst/>
                          <a:uLnTx/>
                          <a:uFillTx/>
                        </a:rPr>
                        <a:t>World Championship</a:t>
                      </a:r>
                      <a:endParaRPr lang="en-IN" sz="1400" dirty="0">
                        <a:latin typeface="Segoe"/>
                      </a:endParaRPr>
                    </a:p>
                  </a:txBody>
                  <a:tcPr marL="90803" marR="90803" marT="45401" marB="45401" anchor="ctr"/>
                </a:tc>
                <a:tc>
                  <a:txBody>
                    <a:bodyPr/>
                    <a:lstStyle/>
                    <a:p>
                      <a:pPr algn="ctr"/>
                      <a:r>
                        <a:rPr lang="en-US" sz="1400" dirty="0" smtClean="0">
                          <a:latin typeface="+mn-lt"/>
                        </a:rPr>
                        <a:t>2021</a:t>
                      </a:r>
                      <a:endParaRPr lang="en-IN" sz="1400" dirty="0">
                        <a:latin typeface="Segoe"/>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a:t>
                      </a:r>
                      <a:r>
                        <a:rPr lang="en-IN" sz="1400" kern="1200" baseline="0" dirty="0" smtClean="0">
                          <a:solidFill>
                            <a:schemeClr val="tx1"/>
                          </a:solidFill>
                          <a:latin typeface="+mn-lt"/>
                          <a:ea typeface="+mn-ea"/>
                          <a:cs typeface="+mn-cs"/>
                        </a:rPr>
                        <a:t> / Women /Mixed/ Seniors</a:t>
                      </a:r>
                      <a:endParaRPr lang="en-IN" sz="1400" kern="1200" dirty="0" smtClean="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Top 4</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2</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8 (4 Teams + 4 Pairs)</a:t>
                      </a: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2592038558"/>
                  </a:ext>
                </a:extLst>
              </a:tr>
              <a:tr h="693964">
                <a:tc>
                  <a:txBody>
                    <a:bodyPr/>
                    <a:lstStyle/>
                    <a:p>
                      <a:pPr algn="ctr"/>
                      <a:r>
                        <a:rPr kumimoji="0" lang="en-US" sz="1400" b="0" u="none" strike="noStrike" kern="1200" cap="none" spc="0" normalizeH="0" baseline="0" dirty="0">
                          <a:ln>
                            <a:noFill/>
                          </a:ln>
                          <a:solidFill>
                            <a:prstClr val="black"/>
                          </a:solidFill>
                          <a:effectLst/>
                          <a:uLnTx/>
                          <a:uFillTx/>
                        </a:rPr>
                        <a:t>Asian Games</a:t>
                      </a: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a:txBody>
                    <a:bodyPr/>
                    <a:lstStyle/>
                    <a:p>
                      <a:pPr algn="ctr"/>
                      <a:r>
                        <a:rPr kumimoji="0" lang="en-US" sz="1400" b="0" u="none" strike="noStrike" kern="1200" cap="none" spc="0" normalizeH="0" baseline="0" dirty="0">
                          <a:ln>
                            <a:noFill/>
                          </a:ln>
                          <a:solidFill>
                            <a:prstClr val="black"/>
                          </a:solidFill>
                          <a:effectLst/>
                          <a:uLnTx/>
                          <a:uFillTx/>
                        </a:rPr>
                        <a:t>2022</a:t>
                      </a: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mn-lt"/>
                          <a:ea typeface="+mn-ea"/>
                          <a:cs typeface="+mn-cs"/>
                        </a:rPr>
                        <a:t>Men</a:t>
                      </a:r>
                      <a:r>
                        <a:rPr lang="en-IN" sz="1400" kern="1200" baseline="0" dirty="0" smtClean="0">
                          <a:solidFill>
                            <a:schemeClr val="tx1"/>
                          </a:solidFill>
                          <a:latin typeface="+mn-lt"/>
                          <a:ea typeface="+mn-ea"/>
                          <a:cs typeface="+mn-cs"/>
                        </a:rPr>
                        <a:t> / Women /Mixed</a:t>
                      </a:r>
                      <a:endParaRPr lang="en-IN" sz="1400" kern="1200" dirty="0" smtClean="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Top 4</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4</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6 (3 Teams + 3 Pairs) </a:t>
                      </a: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1202062794"/>
                  </a:ext>
                </a:extLst>
              </a:tr>
              <a:tr h="693964">
                <a:tc>
                  <a:txBody>
                    <a:bodyPr/>
                    <a:lstStyle/>
                    <a:p>
                      <a:pPr algn="ctr"/>
                      <a:r>
                        <a:rPr kumimoji="0" lang="en-US" sz="1400" b="0" u="none" strike="noStrike" kern="1200" cap="none" spc="0" normalizeH="0" baseline="0" noProof="0" dirty="0">
                          <a:ln>
                            <a:noFill/>
                          </a:ln>
                          <a:solidFill>
                            <a:prstClr val="black"/>
                          </a:solidFill>
                          <a:effectLst/>
                          <a:uLnTx/>
                          <a:uFillTx/>
                        </a:rPr>
                        <a:t>Commonwealth Games</a:t>
                      </a: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a:txBody>
                    <a:bodyPr/>
                    <a:lstStyle/>
                    <a:p>
                      <a:pPr algn="ctr"/>
                      <a:r>
                        <a:rPr kumimoji="0" lang="en-US" sz="1400" b="0" u="none" strike="noStrike" kern="1200" cap="none" spc="0" normalizeH="0" baseline="0" dirty="0">
                          <a:ln>
                            <a:noFill/>
                          </a:ln>
                          <a:solidFill>
                            <a:prstClr val="black"/>
                          </a:solidFill>
                          <a:effectLst/>
                          <a:uLnTx/>
                          <a:uFillTx/>
                        </a:rPr>
                        <a:t>2022</a:t>
                      </a: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Men</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Top 2</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1</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1</a:t>
                      </a: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1621444094"/>
                  </a:ext>
                </a:extLst>
              </a:tr>
            </a:tbl>
          </a:graphicData>
        </a:graphic>
      </p:graphicFrame>
    </p:spTree>
    <p:extLst>
      <p:ext uri="{BB962C8B-B14F-4D97-AF65-F5344CB8AC3E}">
        <p14:creationId xmlns:p14="http://schemas.microsoft.com/office/powerpoint/2010/main" val="133183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KRA &amp; Milestones (Jr.) - Targets</a:t>
            </a:r>
          </a:p>
        </p:txBody>
      </p:sp>
      <p:graphicFrame>
        <p:nvGraphicFramePr>
          <p:cNvPr id="4" name="Table 4">
            <a:extLst>
              <a:ext uri="{FF2B5EF4-FFF2-40B4-BE49-F238E27FC236}">
                <a16:creationId xmlns:a16="http://schemas.microsoft.com/office/drawing/2014/main" id="{6D7BD0FD-E2EF-4999-92BA-04432DCED3DD}"/>
              </a:ext>
            </a:extLst>
          </p:cNvPr>
          <p:cNvGraphicFramePr>
            <a:graphicFrameLocks/>
          </p:cNvGraphicFramePr>
          <p:nvPr>
            <p:extLst>
              <p:ext uri="{D42A27DB-BD31-4B8C-83A1-F6EECF244321}">
                <p14:modId xmlns:p14="http://schemas.microsoft.com/office/powerpoint/2010/main" val="1912388102"/>
              </p:ext>
            </p:extLst>
          </p:nvPr>
        </p:nvGraphicFramePr>
        <p:xfrm>
          <a:off x="704850" y="1752600"/>
          <a:ext cx="10677527" cy="4905378"/>
        </p:xfrm>
        <a:graphic>
          <a:graphicData uri="http://schemas.openxmlformats.org/drawingml/2006/table">
            <a:tbl>
              <a:tblPr firstRow="1" bandRow="1">
                <a:tableStyleId>{5C22544A-7EE6-4342-B048-85BDC9FD1C3A}</a:tableStyleId>
              </a:tblPr>
              <a:tblGrid>
                <a:gridCol w="3248025">
                  <a:extLst>
                    <a:ext uri="{9D8B030D-6E8A-4147-A177-3AD203B41FA5}">
                      <a16:colId xmlns:a16="http://schemas.microsoft.com/office/drawing/2014/main" val="2672310038"/>
                    </a:ext>
                  </a:extLst>
                </a:gridCol>
                <a:gridCol w="1733550">
                  <a:extLst>
                    <a:ext uri="{9D8B030D-6E8A-4147-A177-3AD203B41FA5}">
                      <a16:colId xmlns:a16="http://schemas.microsoft.com/office/drawing/2014/main" val="595619547"/>
                    </a:ext>
                  </a:extLst>
                </a:gridCol>
                <a:gridCol w="1423988">
                  <a:extLst>
                    <a:ext uri="{9D8B030D-6E8A-4147-A177-3AD203B41FA5}">
                      <a16:colId xmlns:a16="http://schemas.microsoft.com/office/drawing/2014/main" val="1378314690"/>
                    </a:ext>
                  </a:extLst>
                </a:gridCol>
                <a:gridCol w="1423988">
                  <a:extLst>
                    <a:ext uri="{9D8B030D-6E8A-4147-A177-3AD203B41FA5}">
                      <a16:colId xmlns:a16="http://schemas.microsoft.com/office/drawing/2014/main" val="2030358497"/>
                    </a:ext>
                  </a:extLst>
                </a:gridCol>
                <a:gridCol w="1423988">
                  <a:extLst>
                    <a:ext uri="{9D8B030D-6E8A-4147-A177-3AD203B41FA5}">
                      <a16:colId xmlns:a16="http://schemas.microsoft.com/office/drawing/2014/main" val="222871392"/>
                    </a:ext>
                  </a:extLst>
                </a:gridCol>
                <a:gridCol w="1423988">
                  <a:extLst>
                    <a:ext uri="{9D8B030D-6E8A-4147-A177-3AD203B41FA5}">
                      <a16:colId xmlns:a16="http://schemas.microsoft.com/office/drawing/2014/main" val="3517106569"/>
                    </a:ext>
                  </a:extLst>
                </a:gridCol>
              </a:tblGrid>
              <a:tr h="817563">
                <a:tc>
                  <a:txBody>
                    <a:bodyPr/>
                    <a:lstStyle/>
                    <a:p>
                      <a:pPr algn="ctr"/>
                      <a:r>
                        <a:rPr lang="en-US" sz="1400" b="1" dirty="0"/>
                        <a:t>Competition</a:t>
                      </a:r>
                      <a:endParaRPr lang="en-IN" sz="1400" b="1" dirty="0">
                        <a:latin typeface="Segoe"/>
                      </a:endParaRPr>
                    </a:p>
                  </a:txBody>
                  <a:tcPr marL="90803" marR="90803" marT="45401" marB="45401" anchor="ctr"/>
                </a:tc>
                <a:tc>
                  <a:txBody>
                    <a:bodyPr/>
                    <a:lstStyle/>
                    <a:p>
                      <a:pPr algn="ctr"/>
                      <a:r>
                        <a:rPr lang="en-US" sz="1400" b="1" dirty="0"/>
                        <a:t>Year</a:t>
                      </a:r>
                      <a:endParaRPr lang="en-IN" sz="1400" b="1" dirty="0">
                        <a:latin typeface="Segoe"/>
                      </a:endParaRPr>
                    </a:p>
                  </a:txBody>
                  <a:tcPr marL="90803" marR="90803" marT="45401" marB="45401" anchor="ctr"/>
                </a:tc>
                <a:tc>
                  <a:txBody>
                    <a:bodyPr/>
                    <a:lstStyle/>
                    <a:p>
                      <a:pPr algn="ctr"/>
                      <a:r>
                        <a:rPr lang="en-US" sz="1400" b="1" dirty="0"/>
                        <a:t>Participation</a:t>
                      </a:r>
                      <a:endParaRPr lang="en-IN" sz="1400" b="1" dirty="0">
                        <a:latin typeface="Segoe"/>
                      </a:endParaRPr>
                    </a:p>
                  </a:txBody>
                  <a:tcPr marL="90803" marR="90803" marT="45401" marB="45401" anchor="ctr"/>
                </a:tc>
                <a:tc>
                  <a:txBody>
                    <a:bodyPr/>
                    <a:lstStyle/>
                    <a:p>
                      <a:pPr algn="ctr"/>
                      <a:r>
                        <a:rPr lang="en-US" sz="1400" b="1" dirty="0"/>
                        <a:t>Top 8</a:t>
                      </a:r>
                      <a:endParaRPr lang="en-IN" sz="1400" b="1" dirty="0">
                        <a:latin typeface="Segoe"/>
                      </a:endParaRPr>
                    </a:p>
                  </a:txBody>
                  <a:tcPr marL="90803" marR="90803" marT="45401" marB="45401" anchor="ctr"/>
                </a:tc>
                <a:tc>
                  <a:txBody>
                    <a:bodyPr/>
                    <a:lstStyle/>
                    <a:p>
                      <a:pPr algn="ctr"/>
                      <a:r>
                        <a:rPr lang="en-US" sz="1400" b="1" dirty="0"/>
                        <a:t>Medals</a:t>
                      </a:r>
                      <a:endParaRPr lang="en-IN" sz="1400" b="1" dirty="0">
                        <a:latin typeface="Segoe"/>
                      </a:endParaRPr>
                    </a:p>
                  </a:txBody>
                  <a:tcPr marL="90803" marR="90803" marT="45401" marB="45401" anchor="ctr"/>
                </a:tc>
                <a:tc>
                  <a:txBody>
                    <a:bodyPr/>
                    <a:lstStyle/>
                    <a:p>
                      <a:pPr algn="ctr"/>
                      <a:r>
                        <a:rPr lang="en-US" sz="1400" b="1" dirty="0"/>
                        <a:t>Medals Available</a:t>
                      </a:r>
                      <a:endParaRPr lang="en-IN" sz="1400" b="1" dirty="0">
                        <a:latin typeface="Segoe"/>
                      </a:endParaRPr>
                    </a:p>
                  </a:txBody>
                  <a:tcPr marL="90803" marR="90803" marT="45401" marB="45401" anchor="ctr"/>
                </a:tc>
                <a:extLst>
                  <a:ext uri="{0D108BD9-81ED-4DB2-BD59-A6C34878D82A}">
                    <a16:rowId xmlns:a16="http://schemas.microsoft.com/office/drawing/2014/main" val="881080399"/>
                  </a:ext>
                </a:extLst>
              </a:tr>
              <a:tr h="817563">
                <a:tc>
                  <a:txBody>
                    <a:bodyPr/>
                    <a:lstStyle/>
                    <a:p>
                      <a:pPr algn="ctr"/>
                      <a:r>
                        <a:rPr lang="en-US" sz="1400" dirty="0"/>
                        <a:t>Youth Olympic Games</a:t>
                      </a:r>
                      <a:endParaRPr lang="en-IN" sz="1400" dirty="0">
                        <a:latin typeface="Segoe"/>
                      </a:endParaRPr>
                    </a:p>
                  </a:txBody>
                  <a:tcPr marL="90803" marR="90803" marT="45401" marB="45401" anchor="ctr"/>
                </a:tc>
                <a:tc>
                  <a:txBody>
                    <a:bodyPr/>
                    <a:lstStyle/>
                    <a:p>
                      <a:pPr algn="ctr"/>
                      <a:r>
                        <a:rPr lang="en-US" sz="1400" dirty="0"/>
                        <a:t>2026</a:t>
                      </a:r>
                      <a:endParaRPr lang="en-IN" sz="1400" dirty="0">
                        <a:latin typeface="Segoe"/>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NA</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1078896943"/>
                  </a:ext>
                </a:extLst>
              </a:tr>
              <a:tr h="8175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Youth Olympic Games</a:t>
                      </a:r>
                      <a:endParaRPr lang="en-IN" sz="1400" dirty="0">
                        <a:latin typeface="Segoe"/>
                      </a:endParaRPr>
                    </a:p>
                  </a:txBody>
                  <a:tcPr marL="90803" marR="90803" marT="45401" marB="45401" anchor="ctr"/>
                </a:tc>
                <a:tc>
                  <a:txBody>
                    <a:bodyPr/>
                    <a:lstStyle/>
                    <a:p>
                      <a:pPr algn="ctr"/>
                      <a:r>
                        <a:rPr lang="en-US" sz="1400" dirty="0"/>
                        <a:t>2030</a:t>
                      </a:r>
                      <a:endParaRPr lang="en-IN" sz="1400" dirty="0">
                        <a:latin typeface="Segoe"/>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NA</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4043867329"/>
                  </a:ext>
                </a:extLst>
              </a:tr>
              <a:tr h="817563">
                <a:tc>
                  <a:txBody>
                    <a:bodyPr/>
                    <a:lstStyle/>
                    <a:p>
                      <a:pPr algn="ctr"/>
                      <a:r>
                        <a:rPr kumimoji="0" lang="en-US" sz="1400" b="0" u="none" strike="noStrike" kern="1200" cap="none" spc="0" normalizeH="0" baseline="0" noProof="0" dirty="0">
                          <a:ln>
                            <a:noFill/>
                          </a:ln>
                          <a:solidFill>
                            <a:prstClr val="black"/>
                          </a:solidFill>
                          <a:effectLst/>
                          <a:uLnTx/>
                          <a:uFillTx/>
                        </a:rPr>
                        <a:t>Jr. World Championship</a:t>
                      </a:r>
                      <a:endParaRPr lang="en-IN" sz="1400" dirty="0">
                        <a:latin typeface="Segoe"/>
                      </a:endParaRPr>
                    </a:p>
                  </a:txBody>
                  <a:tcPr marL="90803" marR="90803" marT="45401" marB="45401" anchor="ctr"/>
                </a:tc>
                <a:tc>
                  <a:txBody>
                    <a:bodyPr/>
                    <a:lstStyle/>
                    <a:p>
                      <a:pPr algn="ctr"/>
                      <a:r>
                        <a:rPr lang="en-US" sz="1400" dirty="0" smtClean="0">
                          <a:latin typeface="+mn-lt"/>
                        </a:rPr>
                        <a:t>2021</a:t>
                      </a:r>
                      <a:endParaRPr lang="en-IN" sz="1400" dirty="0">
                        <a:latin typeface="Segoe"/>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U 25, U 21, Girls</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U 25, U 21</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1</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6</a:t>
                      </a: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2592038558"/>
                  </a:ext>
                </a:extLst>
              </a:tr>
              <a:tr h="817563">
                <a:tc>
                  <a:txBody>
                    <a:bodyPr/>
                    <a:lstStyle/>
                    <a:p>
                      <a:pPr algn="ctr"/>
                      <a:r>
                        <a:rPr kumimoji="0" lang="en-US" sz="1400" b="0" u="none" strike="noStrike" kern="1200" cap="none" spc="0" normalizeH="0" baseline="0" dirty="0">
                          <a:ln>
                            <a:noFill/>
                          </a:ln>
                          <a:solidFill>
                            <a:prstClr val="black"/>
                          </a:solidFill>
                          <a:effectLst/>
                          <a:uLnTx/>
                          <a:uFillTx/>
                        </a:rPr>
                        <a:t>Jr. Asian Championship</a:t>
                      </a: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[Mention Year]</a:t>
                      </a:r>
                      <a:endParaRPr lang="en-IN" sz="1400" dirty="0">
                        <a:latin typeface="Segoe"/>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NA</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1202062794"/>
                  </a:ext>
                </a:extLst>
              </a:tr>
              <a:tr h="817563">
                <a:tc>
                  <a:txBody>
                    <a:bodyPr/>
                    <a:lstStyle/>
                    <a:p>
                      <a:pPr algn="ctr"/>
                      <a:r>
                        <a:rPr kumimoji="0" lang="en-US" sz="1400" b="0" u="none" strike="noStrike" kern="1200" cap="none" spc="0" normalizeH="0" baseline="0" noProof="0" dirty="0">
                          <a:ln>
                            <a:noFill/>
                          </a:ln>
                          <a:solidFill>
                            <a:prstClr val="black"/>
                          </a:solidFill>
                          <a:effectLst/>
                          <a:uLnTx/>
                          <a:uFillTx/>
                        </a:rPr>
                        <a:t>Jr. Commonwealth Championship</a:t>
                      </a:r>
                      <a:endParaRPr kumimoji="0" lang="en-IN" sz="1400" b="0" i="0" u="none" strike="noStrike" kern="1200" cap="none" spc="0" normalizeH="0" baseline="0" dirty="0">
                        <a:ln>
                          <a:noFill/>
                        </a:ln>
                        <a:solidFill>
                          <a:prstClr val="black"/>
                        </a:solidFill>
                        <a:effectLst/>
                        <a:uLnTx/>
                        <a:uFillTx/>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[Mention Year]</a:t>
                      </a:r>
                      <a:endParaRPr lang="en-IN" sz="1400" dirty="0">
                        <a:latin typeface="Segoe"/>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tx1"/>
                          </a:solidFill>
                          <a:latin typeface="Segoe"/>
                          <a:ea typeface="+mn-ea"/>
                          <a:cs typeface="+mn-cs"/>
                        </a:rPr>
                        <a:t>NA</a:t>
                      </a: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Segoe"/>
                        <a:ea typeface="+mn-ea"/>
                        <a:cs typeface="+mn-cs"/>
                      </a:endParaRPr>
                    </a:p>
                  </a:txBody>
                  <a:tcPr marL="90803" marR="90803" marT="45401" marB="45401" anchor="ctr"/>
                </a:tc>
                <a:extLst>
                  <a:ext uri="{0D108BD9-81ED-4DB2-BD59-A6C34878D82A}">
                    <a16:rowId xmlns:a16="http://schemas.microsoft.com/office/drawing/2014/main" val="1621444094"/>
                  </a:ext>
                </a:extLst>
              </a:tr>
            </a:tbl>
          </a:graphicData>
        </a:graphic>
      </p:graphicFrame>
    </p:spTree>
    <p:extLst>
      <p:ext uri="{BB962C8B-B14F-4D97-AF65-F5344CB8AC3E}">
        <p14:creationId xmlns:p14="http://schemas.microsoft.com/office/powerpoint/2010/main" val="74451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ACTC Funding</a:t>
            </a:r>
          </a:p>
        </p:txBody>
      </p:sp>
      <p:graphicFrame>
        <p:nvGraphicFramePr>
          <p:cNvPr id="3" name="Table 2">
            <a:extLst>
              <a:ext uri="{FF2B5EF4-FFF2-40B4-BE49-F238E27FC236}">
                <a16:creationId xmlns:a16="http://schemas.microsoft.com/office/drawing/2014/main" id="{6EA1A862-470A-4BE5-8AA5-021DA02467E6}"/>
              </a:ext>
            </a:extLst>
          </p:cNvPr>
          <p:cNvGraphicFramePr>
            <a:graphicFrameLocks noGrp="1"/>
          </p:cNvGraphicFramePr>
          <p:nvPr>
            <p:extLst>
              <p:ext uri="{D42A27DB-BD31-4B8C-83A1-F6EECF244321}">
                <p14:modId xmlns:p14="http://schemas.microsoft.com/office/powerpoint/2010/main" val="1423111749"/>
              </p:ext>
            </p:extLst>
          </p:nvPr>
        </p:nvGraphicFramePr>
        <p:xfrm>
          <a:off x="1438464" y="1963890"/>
          <a:ext cx="9210486" cy="2805540"/>
        </p:xfrm>
        <a:graphic>
          <a:graphicData uri="http://schemas.openxmlformats.org/drawingml/2006/table">
            <a:tbl>
              <a:tblPr firstRow="1" bandRow="1">
                <a:tableStyleId>{5C22544A-7EE6-4342-B048-85BDC9FD1C3A}</a:tableStyleId>
              </a:tblPr>
              <a:tblGrid>
                <a:gridCol w="3541522">
                  <a:extLst>
                    <a:ext uri="{9D8B030D-6E8A-4147-A177-3AD203B41FA5}">
                      <a16:colId xmlns:a16="http://schemas.microsoft.com/office/drawing/2014/main" val="3910731947"/>
                    </a:ext>
                  </a:extLst>
                </a:gridCol>
                <a:gridCol w="2834482">
                  <a:extLst>
                    <a:ext uri="{9D8B030D-6E8A-4147-A177-3AD203B41FA5}">
                      <a16:colId xmlns:a16="http://schemas.microsoft.com/office/drawing/2014/main" val="2642684317"/>
                    </a:ext>
                  </a:extLst>
                </a:gridCol>
                <a:gridCol w="2834482">
                  <a:extLst>
                    <a:ext uri="{9D8B030D-6E8A-4147-A177-3AD203B41FA5}">
                      <a16:colId xmlns:a16="http://schemas.microsoft.com/office/drawing/2014/main" val="1261519210"/>
                    </a:ext>
                  </a:extLst>
                </a:gridCol>
              </a:tblGrid>
              <a:tr h="701385">
                <a:tc>
                  <a:txBody>
                    <a:bodyPr/>
                    <a:lstStyle/>
                    <a:p>
                      <a:pPr algn="ctr" rtl="0" fontAlgn="b"/>
                      <a:r>
                        <a:rPr lang="en-IN" sz="1600" b="1" dirty="0">
                          <a:effectLst/>
                        </a:rPr>
                        <a:t>Time Period</a:t>
                      </a:r>
                      <a:endParaRPr lang="en-IN" sz="1600" b="1" dirty="0">
                        <a:effectLst/>
                        <a:latin typeface="Segoe"/>
                      </a:endParaRPr>
                    </a:p>
                  </a:txBody>
                  <a:tcPr marL="20668" marR="20668" marT="13780" marB="13780" anchor="ctr"/>
                </a:tc>
                <a:tc>
                  <a:txBody>
                    <a:bodyPr/>
                    <a:lstStyle/>
                    <a:p>
                      <a:pPr algn="ctr" rtl="0" fontAlgn="b"/>
                      <a:r>
                        <a:rPr lang="en-IN" sz="1600" b="1" dirty="0">
                          <a:effectLst/>
                        </a:rPr>
                        <a:t>Funds Allotted</a:t>
                      </a:r>
                      <a:endParaRPr lang="en-IN" sz="1600" b="1" dirty="0">
                        <a:effectLst/>
                        <a:latin typeface="Segoe"/>
                      </a:endParaRPr>
                    </a:p>
                  </a:txBody>
                  <a:tcPr marL="20668" marR="20668" marT="13780" marB="13780" anchor="ctr"/>
                </a:tc>
                <a:tc>
                  <a:txBody>
                    <a:bodyPr/>
                    <a:lstStyle/>
                    <a:p>
                      <a:pPr algn="ctr" rtl="0" fontAlgn="b"/>
                      <a:r>
                        <a:rPr lang="en-US" sz="1600" b="1" dirty="0">
                          <a:effectLst/>
                        </a:rPr>
                        <a:t>Actual Spend</a:t>
                      </a:r>
                      <a:endParaRPr lang="en-IN" sz="1600" b="1" dirty="0">
                        <a:effectLst/>
                        <a:latin typeface="Segoe"/>
                      </a:endParaRPr>
                    </a:p>
                  </a:txBody>
                  <a:tcPr marL="20668" marR="20668" marT="13780" marB="13780" anchor="ctr"/>
                </a:tc>
                <a:extLst>
                  <a:ext uri="{0D108BD9-81ED-4DB2-BD59-A6C34878D82A}">
                    <a16:rowId xmlns:a16="http://schemas.microsoft.com/office/drawing/2014/main" val="3049831047"/>
                  </a:ext>
                </a:extLst>
              </a:tr>
              <a:tr h="701385">
                <a:tc>
                  <a:txBody>
                    <a:bodyPr/>
                    <a:lstStyle/>
                    <a:p>
                      <a:pPr algn="ctr" rtl="0" fontAlgn="b"/>
                      <a:r>
                        <a:rPr lang="en-IN" sz="1600" dirty="0">
                          <a:effectLst/>
                        </a:rPr>
                        <a:t>Apr 2018 - Mar 2019</a:t>
                      </a:r>
                      <a:endParaRPr lang="en-IN" sz="1600" dirty="0">
                        <a:effectLst/>
                        <a:latin typeface="Segoe"/>
                      </a:endParaRPr>
                    </a:p>
                  </a:txBody>
                  <a:tcPr marL="20668" marR="20668" marT="13780" marB="13780" anchor="ctr"/>
                </a:tc>
                <a:tc>
                  <a:txBody>
                    <a:bodyPr/>
                    <a:lstStyle/>
                    <a:p>
                      <a:pPr algn="ctr" rtl="0" fontAlgn="b"/>
                      <a:r>
                        <a:rPr lang="en-IN" sz="1600" dirty="0" smtClean="0">
                          <a:effectLst/>
                          <a:latin typeface="Segoe"/>
                        </a:rPr>
                        <a:t>1,20,00,000</a:t>
                      </a:r>
                      <a:endParaRPr lang="en-IN" sz="1600" dirty="0">
                        <a:effectLst/>
                        <a:latin typeface="Segoe"/>
                      </a:endParaRPr>
                    </a:p>
                  </a:txBody>
                  <a:tcPr marL="20668" marR="20668" marT="13780" marB="13780" anchor="ctr"/>
                </a:tc>
                <a:tc>
                  <a:txBody>
                    <a:bodyPr/>
                    <a:lstStyle/>
                    <a:p>
                      <a:pPr algn="ctr" rtl="0" fontAlgn="b"/>
                      <a:r>
                        <a:rPr lang="en-IN" sz="1600" dirty="0" smtClean="0">
                          <a:effectLst/>
                          <a:latin typeface="Segoe"/>
                        </a:rPr>
                        <a:t>1,00,00,000</a:t>
                      </a:r>
                      <a:endParaRPr lang="en-IN" sz="1600" dirty="0">
                        <a:effectLst/>
                        <a:latin typeface="Segoe"/>
                      </a:endParaRPr>
                    </a:p>
                  </a:txBody>
                  <a:tcPr marL="20668" marR="20668" marT="13780" marB="13780" anchor="ctr"/>
                </a:tc>
                <a:extLst>
                  <a:ext uri="{0D108BD9-81ED-4DB2-BD59-A6C34878D82A}">
                    <a16:rowId xmlns:a16="http://schemas.microsoft.com/office/drawing/2014/main" val="3938089211"/>
                  </a:ext>
                </a:extLst>
              </a:tr>
              <a:tr h="701385">
                <a:tc>
                  <a:txBody>
                    <a:bodyPr/>
                    <a:lstStyle/>
                    <a:p>
                      <a:pPr algn="ctr" rtl="0" fontAlgn="b"/>
                      <a:r>
                        <a:rPr lang="en-IN" sz="1600" dirty="0">
                          <a:effectLst/>
                        </a:rPr>
                        <a:t>Apr 2019 - Sep 2020</a:t>
                      </a:r>
                      <a:endParaRPr lang="en-IN" sz="1600" dirty="0">
                        <a:effectLst/>
                        <a:latin typeface="Segoe"/>
                      </a:endParaRPr>
                    </a:p>
                  </a:txBody>
                  <a:tcPr marL="20668" marR="20668" marT="13780" marB="13780" anchor="ctr"/>
                </a:tc>
                <a:tc>
                  <a:txBody>
                    <a:bodyPr/>
                    <a:lstStyle/>
                    <a:p>
                      <a:pPr algn="ctr" rtl="0" fontAlgn="b"/>
                      <a:r>
                        <a:rPr lang="en-IN" sz="1600" dirty="0" smtClean="0">
                          <a:effectLst/>
                          <a:latin typeface="Segoe"/>
                        </a:rPr>
                        <a:t>1,50,00,000</a:t>
                      </a:r>
                      <a:endParaRPr lang="en-IN" sz="1600" dirty="0">
                        <a:effectLst/>
                        <a:latin typeface="Segoe"/>
                      </a:endParaRPr>
                    </a:p>
                  </a:txBody>
                  <a:tcPr marL="20668" marR="20668" marT="13780" marB="1378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IN" sz="1600" dirty="0" smtClean="0">
                          <a:effectLst/>
                          <a:latin typeface="Segoe"/>
                        </a:rPr>
                        <a:t>1,50,00,000</a:t>
                      </a:r>
                    </a:p>
                    <a:p>
                      <a:pPr algn="ctr" rtl="0" fontAlgn="b"/>
                      <a:endParaRPr lang="en-IN" sz="1600" dirty="0">
                        <a:effectLst/>
                        <a:latin typeface="Segoe"/>
                      </a:endParaRPr>
                    </a:p>
                  </a:txBody>
                  <a:tcPr marL="20668" marR="20668" marT="13780" marB="13780" anchor="ctr"/>
                </a:tc>
                <a:extLst>
                  <a:ext uri="{0D108BD9-81ED-4DB2-BD59-A6C34878D82A}">
                    <a16:rowId xmlns:a16="http://schemas.microsoft.com/office/drawing/2014/main" val="283228483"/>
                  </a:ext>
                </a:extLst>
              </a:tr>
              <a:tr h="701385">
                <a:tc>
                  <a:txBody>
                    <a:bodyPr/>
                    <a:lstStyle/>
                    <a:p>
                      <a:pPr algn="ctr" rtl="0" fontAlgn="b"/>
                      <a:r>
                        <a:rPr lang="en-IN" sz="1600" b="1" dirty="0">
                          <a:solidFill>
                            <a:schemeClr val="bg1"/>
                          </a:solidFill>
                          <a:effectLst/>
                        </a:rPr>
                        <a:t>Total</a:t>
                      </a:r>
                      <a:endParaRPr lang="en-IN" sz="1600" b="1" dirty="0">
                        <a:solidFill>
                          <a:schemeClr val="bg1"/>
                        </a:solidFill>
                        <a:effectLst/>
                        <a:latin typeface="Segoe"/>
                      </a:endParaRPr>
                    </a:p>
                  </a:txBody>
                  <a:tcPr marL="20668" marR="20668" marT="13780" marB="13780" anchor="ctr">
                    <a:solidFill>
                      <a:schemeClr val="accent1"/>
                    </a:solidFill>
                  </a:tcPr>
                </a:tc>
                <a:tc>
                  <a:txBody>
                    <a:bodyPr/>
                    <a:lstStyle/>
                    <a:p>
                      <a:pPr algn="ctr" rtl="0" fontAlgn="b"/>
                      <a:endParaRPr lang="en-IN" sz="1600" b="1" dirty="0">
                        <a:solidFill>
                          <a:schemeClr val="bg1"/>
                        </a:solidFill>
                        <a:effectLst/>
                        <a:latin typeface="Segoe"/>
                      </a:endParaRPr>
                    </a:p>
                  </a:txBody>
                  <a:tcPr marL="20668" marR="20668" marT="13780" marB="13780" anchor="ctr">
                    <a:solidFill>
                      <a:schemeClr val="accent1"/>
                    </a:solidFill>
                  </a:tcPr>
                </a:tc>
                <a:tc>
                  <a:txBody>
                    <a:bodyPr/>
                    <a:lstStyle/>
                    <a:p>
                      <a:pPr algn="ctr" rtl="0" fontAlgn="b"/>
                      <a:endParaRPr lang="en-IN" sz="1600" b="1" dirty="0">
                        <a:solidFill>
                          <a:schemeClr val="bg1"/>
                        </a:solidFill>
                        <a:effectLst/>
                        <a:latin typeface="Segoe"/>
                      </a:endParaRPr>
                    </a:p>
                  </a:txBody>
                  <a:tcPr marL="20668" marR="20668" marT="13780" marB="13780" anchor="ctr">
                    <a:solidFill>
                      <a:schemeClr val="accent1"/>
                    </a:solidFill>
                  </a:tcPr>
                </a:tc>
                <a:extLst>
                  <a:ext uri="{0D108BD9-81ED-4DB2-BD59-A6C34878D82A}">
                    <a16:rowId xmlns:a16="http://schemas.microsoft.com/office/drawing/2014/main" val="2910097650"/>
                  </a:ext>
                </a:extLst>
              </a:tr>
            </a:tbl>
          </a:graphicData>
        </a:graphic>
      </p:graphicFrame>
    </p:spTree>
    <p:extLst>
      <p:ext uri="{BB962C8B-B14F-4D97-AF65-F5344CB8AC3E}">
        <p14:creationId xmlns:p14="http://schemas.microsoft.com/office/powerpoint/2010/main" val="117860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96112"/>
          </a:xfrm>
        </p:spPr>
        <p:txBody>
          <a:bodyPr>
            <a:normAutofit/>
          </a:bodyPr>
          <a:lstStyle/>
          <a:p>
            <a:pPr algn="ctr"/>
            <a:r>
              <a:rPr lang="en-US" sz="4000" b="1" dirty="0"/>
              <a:t>National Coaching Camp (Sr.)</a:t>
            </a:r>
          </a:p>
        </p:txBody>
      </p:sp>
      <p:graphicFrame>
        <p:nvGraphicFramePr>
          <p:cNvPr id="4" name="Table 4">
            <a:extLst>
              <a:ext uri="{FF2B5EF4-FFF2-40B4-BE49-F238E27FC236}">
                <a16:creationId xmlns:a16="http://schemas.microsoft.com/office/drawing/2014/main" id="{6D7BD0FD-E2EF-4999-92BA-04432DCED3DD}"/>
              </a:ext>
            </a:extLst>
          </p:cNvPr>
          <p:cNvGraphicFramePr>
            <a:graphicFrameLocks/>
          </p:cNvGraphicFramePr>
          <p:nvPr>
            <p:extLst>
              <p:ext uri="{D42A27DB-BD31-4B8C-83A1-F6EECF244321}">
                <p14:modId xmlns:p14="http://schemas.microsoft.com/office/powerpoint/2010/main" val="1396269413"/>
              </p:ext>
            </p:extLst>
          </p:nvPr>
        </p:nvGraphicFramePr>
        <p:xfrm>
          <a:off x="304800" y="1752600"/>
          <a:ext cx="11658602" cy="5942324"/>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672310038"/>
                    </a:ext>
                  </a:extLst>
                </a:gridCol>
                <a:gridCol w="977900">
                  <a:extLst>
                    <a:ext uri="{9D8B030D-6E8A-4147-A177-3AD203B41FA5}">
                      <a16:colId xmlns:a16="http://schemas.microsoft.com/office/drawing/2014/main" val="595619547"/>
                    </a:ext>
                  </a:extLst>
                </a:gridCol>
                <a:gridCol w="977900">
                  <a:extLst>
                    <a:ext uri="{9D8B030D-6E8A-4147-A177-3AD203B41FA5}">
                      <a16:colId xmlns:a16="http://schemas.microsoft.com/office/drawing/2014/main" val="1378314690"/>
                    </a:ext>
                  </a:extLst>
                </a:gridCol>
                <a:gridCol w="977900">
                  <a:extLst>
                    <a:ext uri="{9D8B030D-6E8A-4147-A177-3AD203B41FA5}">
                      <a16:colId xmlns:a16="http://schemas.microsoft.com/office/drawing/2014/main" val="2030358497"/>
                    </a:ext>
                  </a:extLst>
                </a:gridCol>
                <a:gridCol w="977900">
                  <a:extLst>
                    <a:ext uri="{9D8B030D-6E8A-4147-A177-3AD203B41FA5}">
                      <a16:colId xmlns:a16="http://schemas.microsoft.com/office/drawing/2014/main" val="222871392"/>
                    </a:ext>
                  </a:extLst>
                </a:gridCol>
                <a:gridCol w="977900">
                  <a:extLst>
                    <a:ext uri="{9D8B030D-6E8A-4147-A177-3AD203B41FA5}">
                      <a16:colId xmlns:a16="http://schemas.microsoft.com/office/drawing/2014/main" val="3517106569"/>
                    </a:ext>
                  </a:extLst>
                </a:gridCol>
                <a:gridCol w="977900">
                  <a:extLst>
                    <a:ext uri="{9D8B030D-6E8A-4147-A177-3AD203B41FA5}">
                      <a16:colId xmlns:a16="http://schemas.microsoft.com/office/drawing/2014/main" val="1281285093"/>
                    </a:ext>
                  </a:extLst>
                </a:gridCol>
                <a:gridCol w="762000">
                  <a:extLst>
                    <a:ext uri="{9D8B030D-6E8A-4147-A177-3AD203B41FA5}">
                      <a16:colId xmlns:a16="http://schemas.microsoft.com/office/drawing/2014/main" val="3487219294"/>
                    </a:ext>
                  </a:extLst>
                </a:gridCol>
                <a:gridCol w="1327720">
                  <a:extLst>
                    <a:ext uri="{9D8B030D-6E8A-4147-A177-3AD203B41FA5}">
                      <a16:colId xmlns:a16="http://schemas.microsoft.com/office/drawing/2014/main" val="3331686637"/>
                    </a:ext>
                  </a:extLst>
                </a:gridCol>
                <a:gridCol w="1186882">
                  <a:extLst>
                    <a:ext uri="{9D8B030D-6E8A-4147-A177-3AD203B41FA5}">
                      <a16:colId xmlns:a16="http://schemas.microsoft.com/office/drawing/2014/main" val="2822379829"/>
                    </a:ext>
                  </a:extLst>
                </a:gridCol>
              </a:tblGrid>
              <a:tr h="495300">
                <a:tc rowSpan="2">
                  <a:txBody>
                    <a:bodyPr/>
                    <a:lstStyle/>
                    <a:p>
                      <a:pPr algn="ctr" rtl="0" fontAlgn="ctr"/>
                      <a:r>
                        <a:rPr lang="en-IN" sz="1400" b="1" dirty="0">
                          <a:solidFill>
                            <a:schemeClr val="bg1"/>
                          </a:solidFill>
                          <a:effectLst/>
                          <a:latin typeface="+mn-lt"/>
                        </a:rPr>
                        <a:t>Purpose of Coaching Camp</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4">
                  <a:txBody>
                    <a:bodyPr/>
                    <a:lstStyle/>
                    <a:p>
                      <a:pPr algn="ctr"/>
                      <a:r>
                        <a:rPr lang="en-US" sz="1400" b="1" dirty="0">
                          <a:solidFill>
                            <a:schemeClr val="bg1"/>
                          </a:solidFill>
                          <a:latin typeface="+mn-lt"/>
                        </a:rPr>
                        <a:t>Composition of Participants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r>
                        <a:rPr lang="en-US" sz="1400" b="1" dirty="0"/>
                        <a:t>Participation</a:t>
                      </a:r>
                      <a:endParaRPr lang="en-IN" sz="1400" b="1" dirty="0">
                        <a:latin typeface="Segoe"/>
                      </a:endParaRPr>
                    </a:p>
                  </a:txBody>
                  <a:tcPr marL="90803" marR="90803" marT="45401" marB="45401" anchor="ctr"/>
                </a:tc>
                <a:tc hMerge="1">
                  <a:txBody>
                    <a:bodyPr/>
                    <a:lstStyle/>
                    <a:p>
                      <a:pPr algn="ctr"/>
                      <a:r>
                        <a:rPr lang="en-US" sz="1400" b="1" dirty="0"/>
                        <a:t>Top 8</a:t>
                      </a:r>
                      <a:endParaRPr lang="en-IN" sz="1400" b="1" dirty="0">
                        <a:latin typeface="Segoe"/>
                      </a:endParaRPr>
                    </a:p>
                  </a:txBody>
                  <a:tcPr marL="90803" marR="90803" marT="45401" marB="45401" anchor="ctr"/>
                </a:tc>
                <a:tc hMerge="1">
                  <a:txBody>
                    <a:bodyPr/>
                    <a:lstStyle/>
                    <a:p>
                      <a:pPr algn="ctr"/>
                      <a:r>
                        <a:rPr lang="en-US" sz="1400" b="1" dirty="0"/>
                        <a:t>Medals</a:t>
                      </a:r>
                      <a:endParaRPr lang="en-IN" sz="1400" b="1" dirty="0">
                        <a:latin typeface="Segoe"/>
                      </a:endParaRPr>
                    </a:p>
                  </a:txBody>
                  <a:tcPr marL="90803" marR="90803" marT="45401" marB="45401" anchor="ctr"/>
                </a:tc>
                <a:tc gridSpan="2">
                  <a:txBody>
                    <a:bodyPr/>
                    <a:lstStyle/>
                    <a:p>
                      <a:pPr algn="ctr"/>
                      <a:r>
                        <a:rPr lang="en-US" sz="1400" b="1" dirty="0">
                          <a:solidFill>
                            <a:schemeClr val="bg1"/>
                          </a:solidFill>
                          <a:latin typeface="+mn-lt"/>
                        </a:rPr>
                        <a:t>Period</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IN" sz="1400" b="1" dirty="0">
                        <a:latin typeface="Segoe"/>
                      </a:endParaRPr>
                    </a:p>
                  </a:txBody>
                  <a:tcPr marL="90803" marR="90803" marT="45401" marB="45401" anchor="ct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Total </a:t>
                      </a:r>
                    </a:p>
                    <a:p>
                      <a:pPr algn="ctr" rtl="0" fontAlgn="ctr"/>
                      <a:r>
                        <a:rPr lang="en-IN" sz="1400" b="1" dirty="0">
                          <a:solidFill>
                            <a:schemeClr val="bg1"/>
                          </a:solidFill>
                          <a:effectLst/>
                          <a:latin typeface="+mn-lt"/>
                        </a:rPr>
                        <a:t>Days</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Venue</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lvl1pPr marL="0" algn="l" rtl="0" eaLnBrk="1" latinLnBrk="0" hangingPunct="1">
                        <a:defRPr kumimoji="0" kern="1200">
                          <a:solidFill>
                            <a:schemeClr val="tx1"/>
                          </a:solidFill>
                          <a:latin typeface="Calibri" panose="020F0502020204030204"/>
                        </a:defRPr>
                      </a:lvl1pPr>
                      <a:lvl2pPr marL="457200" algn="l" rtl="0" eaLnBrk="1" latinLnBrk="0" hangingPunct="1">
                        <a:defRPr kumimoji="0" kern="1200">
                          <a:solidFill>
                            <a:schemeClr val="tx1"/>
                          </a:solidFill>
                          <a:latin typeface="Calibri" panose="020F0502020204030204"/>
                        </a:defRPr>
                      </a:lvl2pPr>
                      <a:lvl3pPr marL="914400" algn="l" rtl="0" eaLnBrk="1" latinLnBrk="0" hangingPunct="1">
                        <a:defRPr kumimoji="0" kern="1200">
                          <a:solidFill>
                            <a:schemeClr val="tx1"/>
                          </a:solidFill>
                          <a:latin typeface="Calibri" panose="020F0502020204030204"/>
                        </a:defRPr>
                      </a:lvl3pPr>
                      <a:lvl4pPr marL="1371600" algn="l" rtl="0" eaLnBrk="1" latinLnBrk="0" hangingPunct="1">
                        <a:defRPr kumimoji="0" kern="1200">
                          <a:solidFill>
                            <a:schemeClr val="tx1"/>
                          </a:solidFill>
                          <a:latin typeface="Calibri" panose="020F0502020204030204"/>
                        </a:defRPr>
                      </a:lvl4pPr>
                      <a:lvl5pPr marL="1828800" algn="l" rtl="0" eaLnBrk="1" latinLnBrk="0" hangingPunct="1">
                        <a:defRPr kumimoji="0" kern="1200">
                          <a:solidFill>
                            <a:schemeClr val="tx1"/>
                          </a:solidFill>
                          <a:latin typeface="Calibri" panose="020F0502020204030204"/>
                        </a:defRPr>
                      </a:lvl5pPr>
                      <a:lvl6pPr marL="2286000" algn="l" rtl="0" eaLnBrk="1" latinLnBrk="0" hangingPunct="1">
                        <a:defRPr kumimoji="0" kern="1200">
                          <a:solidFill>
                            <a:schemeClr val="tx1"/>
                          </a:solidFill>
                          <a:latin typeface="Calibri" panose="020F0502020204030204"/>
                        </a:defRPr>
                      </a:lvl6pPr>
                      <a:lvl7pPr marL="2743200" algn="l" rtl="0" eaLnBrk="1" latinLnBrk="0" hangingPunct="1">
                        <a:defRPr kumimoji="0" kern="1200">
                          <a:solidFill>
                            <a:schemeClr val="tx1"/>
                          </a:solidFill>
                          <a:latin typeface="Calibri" panose="020F0502020204030204"/>
                        </a:defRPr>
                      </a:lvl7pPr>
                      <a:lvl8pPr marL="3200400" algn="l" rtl="0" eaLnBrk="1" latinLnBrk="0" hangingPunct="1">
                        <a:defRPr kumimoji="0" kern="1200">
                          <a:solidFill>
                            <a:schemeClr val="tx1"/>
                          </a:solidFill>
                          <a:latin typeface="Calibri" panose="020F0502020204030204"/>
                        </a:defRPr>
                      </a:lvl8pPr>
                      <a:lvl9pPr marL="3657600" algn="l" rtl="0" eaLnBrk="1" latinLnBrk="0" hangingPunct="1">
                        <a:defRPr kumimoji="0" kern="1200">
                          <a:solidFill>
                            <a:schemeClr val="tx1"/>
                          </a:solidFill>
                          <a:latin typeface="Calibri" panose="020F0502020204030204"/>
                        </a:defRPr>
                      </a:lvl9pPr>
                    </a:lstStyle>
                    <a:p>
                      <a:pPr algn="ctr" rtl="0" fontAlgn="ctr"/>
                      <a:r>
                        <a:rPr lang="en-IN" sz="1400" b="1" dirty="0">
                          <a:solidFill>
                            <a:schemeClr val="bg1"/>
                          </a:solidFill>
                          <a:effectLst/>
                          <a:latin typeface="+mn-lt"/>
                        </a:rPr>
                        <a:t>Estimated Expenditure</a:t>
                      </a:r>
                      <a:br>
                        <a:rPr lang="en-IN" sz="1400" b="1" dirty="0">
                          <a:solidFill>
                            <a:schemeClr val="bg1"/>
                          </a:solidFill>
                          <a:effectLst/>
                          <a:latin typeface="+mn-lt"/>
                        </a:rPr>
                      </a:br>
                      <a:r>
                        <a:rPr lang="en-IN" sz="1400" b="1" dirty="0">
                          <a:solidFill>
                            <a:schemeClr val="bg1"/>
                          </a:solidFill>
                          <a:effectLst/>
                          <a:latin typeface="+mn-lt"/>
                        </a:rPr>
                        <a:t>(in INR)</a:t>
                      </a:r>
                    </a:p>
                  </a:txBody>
                  <a:tcPr marL="7467" marR="746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81080399"/>
                  </a:ext>
                </a:extLst>
              </a:tr>
              <a:tr h="495300">
                <a:tc vMerge="1">
                  <a:txBody>
                    <a:bodyPr/>
                    <a:lstStyle/>
                    <a:p>
                      <a:pPr algn="ctr"/>
                      <a:endParaRPr lang="en-IN" sz="1400" b="1" dirty="0">
                        <a:solidFill>
                          <a:schemeClr val="bg1"/>
                        </a:solidFill>
                        <a:latin typeface="Segoe"/>
                      </a:endParaRPr>
                    </a:p>
                  </a:txBody>
                  <a:tcPr marL="90803" marR="90803" marT="45401" marB="45401" anchor="ctr">
                    <a:solidFill>
                      <a:schemeClr val="accent1"/>
                    </a:solidFill>
                  </a:tcPr>
                </a:tc>
                <a:tc>
                  <a:txBody>
                    <a:bodyPr/>
                    <a:lstStyle/>
                    <a:p>
                      <a:pPr algn="ctr"/>
                      <a:r>
                        <a:rPr lang="en-US" sz="1400" b="1" dirty="0">
                          <a:solidFill>
                            <a:schemeClr val="bg1"/>
                          </a:solidFill>
                          <a:latin typeface="+mn-lt"/>
                        </a:rPr>
                        <a:t>Players</a:t>
                      </a:r>
                      <a:endParaRPr lang="en-IN" sz="1400" b="1" dirty="0">
                        <a:solidFill>
                          <a:schemeClr val="bg1"/>
                        </a:solidFill>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HPD</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Coaches</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Support Staff</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From</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mn-lt"/>
                          <a:ea typeface="+mn-ea"/>
                          <a:cs typeface="+mn-cs"/>
                        </a:rPr>
                        <a:t>To</a:t>
                      </a: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1078896943"/>
                  </a:ext>
                </a:extLst>
              </a:tr>
              <a:tr h="4953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1" kern="1200" dirty="0" smtClean="0">
                          <a:solidFill>
                            <a:schemeClr val="dk1"/>
                          </a:solidFill>
                          <a:effectLst/>
                          <a:latin typeface="+mn-lt"/>
                          <a:ea typeface="+mn-ea"/>
                          <a:cs typeface="+mn-cs"/>
                        </a:rPr>
                        <a:t>Selection/Coaching </a:t>
                      </a:r>
                      <a:r>
                        <a:rPr kumimoji="0" lang="en-US" sz="1800" i="1" kern="1200" dirty="0" smtClean="0">
                          <a:solidFill>
                            <a:schemeClr val="dk1"/>
                          </a:solidFill>
                          <a:effectLst/>
                          <a:latin typeface="+mn-lt"/>
                          <a:ea typeface="+mn-ea"/>
                          <a:cs typeface="+mn-cs"/>
                        </a:rPr>
                        <a:t>Camp for Seniors Category For World Teams Championships 2021 (Seniors Category)</a:t>
                      </a: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IN" sz="1600" dirty="0" smtClean="0">
                          <a:latin typeface="+mn-lt"/>
                        </a:rPr>
                        <a:t>40</a:t>
                      </a:r>
                      <a:endParaRPr lang="en-IN" sz="16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Nil</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2</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2</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20</a:t>
                      </a:r>
                      <a:r>
                        <a:rPr lang="en-IN" sz="1600" kern="1200" baseline="30000" dirty="0" smtClean="0">
                          <a:solidFill>
                            <a:schemeClr val="tx1"/>
                          </a:solidFill>
                          <a:latin typeface="+mn-lt"/>
                          <a:ea typeface="+mn-ea"/>
                          <a:cs typeface="+mn-cs"/>
                        </a:rPr>
                        <a:t>th</a:t>
                      </a:r>
                      <a:r>
                        <a:rPr lang="en-IN" sz="1600" kern="1200" dirty="0" smtClean="0">
                          <a:solidFill>
                            <a:schemeClr val="tx1"/>
                          </a:solidFill>
                          <a:latin typeface="+mn-lt"/>
                          <a:ea typeface="+mn-ea"/>
                          <a:cs typeface="+mn-cs"/>
                        </a:rPr>
                        <a:t> March</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kern="1200" dirty="0" smtClean="0">
                          <a:solidFill>
                            <a:schemeClr val="tx1"/>
                          </a:solidFill>
                          <a:latin typeface="+mn-lt"/>
                          <a:ea typeface="+mn-ea"/>
                          <a:cs typeface="+mn-cs"/>
                        </a:rPr>
                        <a:t>26</a:t>
                      </a:r>
                      <a:r>
                        <a:rPr lang="en-IN" sz="1600" kern="1200" baseline="30000" dirty="0" smtClean="0">
                          <a:solidFill>
                            <a:schemeClr val="tx1"/>
                          </a:solidFill>
                          <a:latin typeface="+mn-lt"/>
                          <a:ea typeface="+mn-ea"/>
                          <a:cs typeface="+mn-cs"/>
                        </a:rPr>
                        <a:t>th</a:t>
                      </a:r>
                      <a:r>
                        <a:rPr lang="en-IN" sz="1600" kern="1200" dirty="0" smtClean="0">
                          <a:solidFill>
                            <a:schemeClr val="tx1"/>
                          </a:solidFill>
                          <a:latin typeface="+mn-lt"/>
                          <a:ea typeface="+mn-ea"/>
                          <a:cs typeface="+mn-cs"/>
                        </a:rPr>
                        <a:t> March</a:t>
                      </a: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effectLst/>
                          <a:latin typeface="+mn-lt"/>
                          <a:ea typeface="+mn-ea"/>
                          <a:cs typeface="+mn-cs"/>
                        </a:rPr>
                        <a:t>Mumbai</a:t>
                      </a:r>
                      <a:r>
                        <a:rPr kumimoji="0" lang="en-US" sz="1600" kern="1200" dirty="0" smtClean="0">
                          <a:solidFill>
                            <a:schemeClr val="dk1"/>
                          </a:solidFill>
                          <a:effectLs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effectLst/>
                          <a:latin typeface="+mn-lt"/>
                          <a:ea typeface="+mn-ea"/>
                          <a:cs typeface="+mn-cs"/>
                        </a:rPr>
                        <a:t>Delhi</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effectLst/>
                          <a:latin typeface="+mn-lt"/>
                          <a:ea typeface="+mn-ea"/>
                          <a:cs typeface="+mn-cs"/>
                        </a:rPr>
                        <a:t>11.3 Lacs</a:t>
                      </a:r>
                      <a:endParaRPr lang="en-IN" sz="16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3867329"/>
                  </a:ext>
                </a:extLst>
              </a:tr>
              <a:tr h="495300">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92038558"/>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20627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1444094"/>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45771395"/>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89508026"/>
                  </a:ext>
                </a:extLst>
              </a:tr>
              <a:tr h="495300">
                <a:tc>
                  <a:txBody>
                    <a:bodyPr/>
                    <a:lstStyle/>
                    <a:p>
                      <a:pPr algn="ctr"/>
                      <a:endParaRPr kumimoji="0" lang="en-IN" sz="1400" b="0" i="0" u="none" strike="noStrike" kern="1200" cap="none" spc="0" normalizeH="0" baseline="0" dirty="0">
                        <a:ln>
                          <a:noFill/>
                        </a:ln>
                        <a:solidFill>
                          <a:prstClr val="black"/>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2530037"/>
                  </a:ext>
                </a:extLst>
              </a:tr>
              <a:tr h="495300">
                <a:tc gridSpan="9">
                  <a:txBody>
                    <a:bodyPr/>
                    <a:lstStyle/>
                    <a:p>
                      <a:pPr algn="ctr"/>
                      <a:r>
                        <a:rPr kumimoji="0" lang="en-US" sz="1400" b="1" i="0" u="none" strike="noStrike" kern="1200" cap="none" spc="0" normalizeH="0" baseline="0" dirty="0">
                          <a:ln>
                            <a:noFill/>
                          </a:ln>
                          <a:solidFill>
                            <a:schemeClr val="bg1"/>
                          </a:solidFill>
                          <a:effectLst/>
                          <a:uLnTx/>
                          <a:uFillTx/>
                          <a:latin typeface="+mn-lt"/>
                          <a:ea typeface="+mn-ea"/>
                          <a:cs typeface="+mn-cs"/>
                        </a:rPr>
                        <a:t>Total</a:t>
                      </a:r>
                      <a:endParaRPr kumimoji="0" lang="en-IN" sz="1400" b="1" i="0" u="none" strike="noStrike" kern="1200" cap="none" spc="0" normalizeH="0" baseline="0" dirty="0">
                        <a:ln>
                          <a:noFill/>
                        </a:ln>
                        <a:solidFill>
                          <a:schemeClr val="bg1"/>
                        </a:solidFill>
                        <a:effectLst/>
                        <a:uLnTx/>
                        <a:uFillTx/>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dirty="0">
                        <a:latin typeface="+mn-lt"/>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kern="1200" dirty="0">
                        <a:solidFill>
                          <a:schemeClr val="tx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400" b="1" kern="1200" dirty="0">
                        <a:solidFill>
                          <a:schemeClr val="bg1"/>
                        </a:solidFill>
                        <a:latin typeface="+mn-lt"/>
                        <a:ea typeface="+mn-ea"/>
                        <a:cs typeface="+mn-cs"/>
                      </a:endParaRPr>
                    </a:p>
                  </a:txBody>
                  <a:tcPr marL="90803" marR="90803" marT="45401" marB="454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568462924"/>
                  </a:ext>
                </a:extLst>
              </a:tr>
            </a:tbl>
          </a:graphicData>
        </a:graphic>
      </p:graphicFrame>
    </p:spTree>
    <p:extLst>
      <p:ext uri="{BB962C8B-B14F-4D97-AF65-F5344CB8AC3E}">
        <p14:creationId xmlns:p14="http://schemas.microsoft.com/office/powerpoint/2010/main" val="1183893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720</TotalTime>
  <Words>1676</Words>
  <Application>Microsoft Office PowerPoint</Application>
  <PresentationFormat>Widescreen</PresentationFormat>
  <Paragraphs>690</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Batang</vt:lpstr>
      <vt:lpstr>Calibri</vt:lpstr>
      <vt:lpstr>Constantia</vt:lpstr>
      <vt:lpstr>Segoe</vt:lpstr>
      <vt:lpstr>Times New Roman</vt:lpstr>
      <vt:lpstr>Wingdings 2</vt:lpstr>
      <vt:lpstr>Flow</vt:lpstr>
      <vt:lpstr>BRIDGE FEDERATION OF INDIA</vt:lpstr>
      <vt:lpstr>Present Performance (Sr.)</vt:lpstr>
      <vt:lpstr>Present Performance (Sr.)</vt:lpstr>
      <vt:lpstr>Present Performance (Jr.)</vt:lpstr>
      <vt:lpstr>Present Performance (Jr.)</vt:lpstr>
      <vt:lpstr>KRA &amp; Milestones (Sr.) - Targets</vt:lpstr>
      <vt:lpstr>KRA &amp; Milestones (Jr.) - Targets</vt:lpstr>
      <vt:lpstr>ACTC Funding</vt:lpstr>
      <vt:lpstr>National Coaching Camp (Sr.)</vt:lpstr>
      <vt:lpstr>Foreign Training Camp (Sr.)</vt:lpstr>
      <vt:lpstr>International Competition (Sr.)</vt:lpstr>
      <vt:lpstr>Foreign Training Camp (Jr.)</vt:lpstr>
      <vt:lpstr>International Competition (Jr.)</vt:lpstr>
      <vt:lpstr>Remuneration - Indian Coach &amp; Support Staff (Sr. Team)</vt:lpstr>
      <vt:lpstr>Remuneration - Foreign Coach &amp; Support Staff (Sr. Team)</vt:lpstr>
      <vt:lpstr>Domestic Competition Structure</vt:lpstr>
      <vt:lpstr>Equipment Consumables (Sr.)</vt:lpstr>
      <vt:lpstr>Equipment Non-Consumables (Sr.)</vt:lpstr>
      <vt:lpstr>Equipment Consumables (Jr.)</vt:lpstr>
      <vt:lpstr>Equipment Non-Consumables (Jr.)</vt:lpstr>
      <vt:lpstr>Coach Development Plan (Numbers)</vt:lpstr>
      <vt:lpstr>Referee &amp; Technical Officials Development Plan (Numbers)</vt:lpstr>
      <vt:lpstr> NCOE/ACADEMY Admissions</vt:lpstr>
      <vt:lpstr>Budget Summary 2020-2021</vt:lpstr>
      <vt:lpstr>Unfulfilled Items of Previous ACTC</vt:lpstr>
      <vt:lpstr>PowerPoint Presentation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Federation Name</dc:title>
  <dc:creator>user</dc:creator>
  <cp:lastModifiedBy>Admin</cp:lastModifiedBy>
  <cp:revision>71</cp:revision>
  <dcterms:created xsi:type="dcterms:W3CDTF">2020-10-23T06:45:38Z</dcterms:created>
  <dcterms:modified xsi:type="dcterms:W3CDTF">2020-11-12T06:36:56Z</dcterms:modified>
</cp:coreProperties>
</file>